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99" r:id="rId7"/>
    <p:sldId id="285" r:id="rId8"/>
    <p:sldId id="292" r:id="rId9"/>
    <p:sldId id="301" r:id="rId10"/>
    <p:sldId id="291" r:id="rId11"/>
    <p:sldId id="272" r:id="rId12"/>
    <p:sldId id="303" r:id="rId13"/>
    <p:sldId id="286" r:id="rId14"/>
    <p:sldId id="304" r:id="rId15"/>
    <p:sldId id="305" r:id="rId16"/>
    <p:sldId id="273" r:id="rId17"/>
    <p:sldId id="287" r:id="rId18"/>
    <p:sldId id="302" r:id="rId19"/>
    <p:sldId id="307" r:id="rId20"/>
    <p:sldId id="308" r:id="rId21"/>
    <p:sldId id="309" r:id="rId22"/>
    <p:sldId id="274" r:id="rId23"/>
  </p:sldIdLst>
  <p:sldSz cx="12192000" cy="6858000"/>
  <p:notesSz cx="7103745" cy="10234295"/>
  <p:embeddedFontLst>
    <p:embeddedFont>
      <p:font typeface="汉仪细简黑简" panose="00020600040101010101" charset="-122"/>
      <p:regular r:id="rId27"/>
    </p:embeddedFont>
    <p:embeddedFont>
      <p:font typeface="Segoe UI Light" panose="020B0502040204020203" charset="0"/>
      <p:regular r:id="rId28"/>
    </p:embeddedFont>
    <p:embeddedFont>
      <p:font typeface="Franklin Gothic Medium" panose="020B0603020102020204" charset="0"/>
      <p:regular r:id="rId29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04040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9" Type="http://schemas.openxmlformats.org/officeDocument/2006/relationships/font" Target="fonts/font3.fntdata"/><Relationship Id="rId28" Type="http://schemas.openxmlformats.org/officeDocument/2006/relationships/font" Target="fonts/font2.fntdata"/><Relationship Id="rId27" Type="http://schemas.openxmlformats.org/officeDocument/2006/relationships/font" Target="fonts/font1.fntdata"/><Relationship Id="rId26" Type="http://schemas.openxmlformats.org/officeDocument/2006/relationships/tableStyles" Target="tableStyles.xml"/><Relationship Id="rId25" Type="http://schemas.openxmlformats.org/officeDocument/2006/relationships/viewProps" Target="viewProps.xml"/><Relationship Id="rId24" Type="http://schemas.openxmlformats.org/officeDocument/2006/relationships/presProps" Target="presProps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1584" y="1279287"/>
            <a:ext cx="6140577" cy="345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0375" y="4925254"/>
            <a:ext cx="5682996" cy="40297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GPT-4 estimated training cost is upper bounded to $200M using 10,000 A100 X 11 months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According to Google, the average response time should be under 200 milliseconds as it gives the feeling of an instant response. A web response time ranging between 200 milliseconds and 1 second is considered acceptable as users still likely won't notice the delay.</a:t>
            </a:r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en-US" altLang="zh-CN">
                <a:latin typeface="微软雅黑" charset="0"/>
                <a:ea typeface="微软雅黑" charset="0"/>
                <a:sym typeface="+mn-ea"/>
              </a:rPr>
              <a:t>Search engine and LLM are good at different things</a:t>
            </a:r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838200" y="1122680"/>
            <a:ext cx="105156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838200" y="3602355"/>
            <a:ext cx="10515600" cy="1655445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D9C70D-B7C8-466D-B87C-22D855EF72C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045BA-9AC9-4435-A9A0-D822685BA71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327025"/>
            <a:ext cx="10515600" cy="5850255"/>
          </a:xfrm>
        </p:spPr>
        <p:txBody>
          <a:bodyPr/>
          <a:lstStyle>
            <a:lvl2pPr>
              <a:defRPr/>
            </a:lvl2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D9C70D-B7C8-466D-B87C-22D855EF72C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045BA-9AC9-4435-A9A0-D822685BA71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D9C70D-B7C8-466D-B87C-22D855EF72C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045BA-9AC9-4435-A9A0-D822685BA71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197485"/>
            <a:ext cx="10515600" cy="1325563"/>
          </a:xfrm>
        </p:spPr>
        <p:txBody>
          <a:bodyPr anchor="b" anchorCtr="0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702435"/>
            <a:ext cx="10515600" cy="4474845"/>
          </a:xfrm>
        </p:spPr>
        <p:txBody>
          <a:bodyPr/>
          <a:lstStyle>
            <a:lvl2pPr>
              <a:defRPr/>
            </a:lvl2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D9C70D-B7C8-466D-B87C-22D855EF72C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045BA-9AC9-4435-A9A0-D822685BA71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959100"/>
            <a:ext cx="10515600" cy="2781300"/>
          </a:xfrm>
        </p:spPr>
        <p:txBody>
          <a:bodyPr anchor="t" anchorCtr="0"/>
          <a:lstStyle>
            <a:lvl1pPr>
              <a:defRPr sz="48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722120"/>
            <a:ext cx="10515600" cy="1102995"/>
          </a:xfrm>
        </p:spPr>
        <p:txBody>
          <a:bodyPr lIns="144145" anchor="b" anchorCtr="0"/>
          <a:lstStyle>
            <a:lvl1pPr marL="0" indent="0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D9C70D-B7C8-466D-B87C-22D855EF72C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045BA-9AC9-4435-A9A0-D822685BA71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D9C70D-B7C8-466D-B87C-22D855EF72C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045BA-9AC9-4435-A9A0-D822685BA71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0105" y="365125"/>
            <a:ext cx="10515600" cy="800100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470" y="1482090"/>
            <a:ext cx="5220970" cy="823595"/>
          </a:xfrm>
        </p:spPr>
        <p:txBody>
          <a:bodyPr anchor="ctr" anchorCtr="0"/>
          <a:lstStyle>
            <a:lvl1pPr marL="0" indent="0">
              <a:buNone/>
              <a:defRPr sz="3200">
                <a:solidFill>
                  <a:srgbClr val="0070C0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8200" y="2368550"/>
            <a:ext cx="5222240" cy="3820795"/>
          </a:xfrm>
        </p:spPr>
        <p:txBody>
          <a:bodyPr/>
          <a:lstStyle>
            <a:lvl1pPr>
              <a:defRPr sz="28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655" y="1482090"/>
            <a:ext cx="5097145" cy="823595"/>
          </a:xfrm>
        </p:spPr>
        <p:txBody>
          <a:bodyPr anchor="ctr" anchorCtr="0"/>
          <a:lstStyle>
            <a:lvl1pPr marL="0" indent="0">
              <a:buNone/>
              <a:defRPr sz="3200">
                <a:solidFill>
                  <a:srgbClr val="0070C0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655" y="2368550"/>
            <a:ext cx="5097145" cy="3820795"/>
          </a:xfrm>
        </p:spPr>
        <p:txBody>
          <a:bodyPr/>
          <a:lstStyle>
            <a:lvl1pPr>
              <a:defRPr sz="28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D9C70D-B7C8-466D-B87C-22D855EF72C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045BA-9AC9-4435-A9A0-D822685BA71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197485"/>
            <a:ext cx="10515600" cy="1325563"/>
          </a:xfrm>
        </p:spPr>
        <p:txBody>
          <a:bodyPr anchor="b" anchorCtr="0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D9C70D-B7C8-466D-B87C-22D855EF72C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045BA-9AC9-4435-A9A0-D822685BA71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 + 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-12700" y="-1905"/>
            <a:ext cx="7017385" cy="6861810"/>
          </a:xfrm>
          <a:noFill/>
        </p:spPr>
        <p:txBody>
          <a:bodyPr lIns="252095" tIns="144145"/>
          <a:lstStyle>
            <a:lvl1pPr marL="0" indent="0" algn="ctr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350125" y="457200"/>
            <a:ext cx="4392295" cy="1055370"/>
          </a:xfrm>
        </p:spPr>
        <p:txBody>
          <a:bodyPr anchor="b" anchorCtr="0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7349490" y="1694180"/>
            <a:ext cx="4393565" cy="4480560"/>
          </a:xfrm>
        </p:spPr>
        <p:txBody>
          <a:bodyPr/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D9C70D-B7C8-466D-B87C-22D855EF72C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045BA-9AC9-4435-A9A0-D822685BA71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文本 + 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505" y="-7620"/>
            <a:ext cx="7017385" cy="6861810"/>
          </a:xfrm>
          <a:noFill/>
        </p:spPr>
        <p:txBody>
          <a:bodyPr lIns="252095" tIns="144145"/>
          <a:lstStyle>
            <a:lvl1pPr marL="0" indent="0" algn="ctr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09575" y="457200"/>
            <a:ext cx="4279900" cy="1055370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09575" y="1694180"/>
            <a:ext cx="4280535" cy="4480560"/>
          </a:xfrm>
        </p:spPr>
        <p:txBody>
          <a:bodyPr/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D9C70D-B7C8-466D-B87C-22D855EF72C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045BA-9AC9-4435-A9A0-D822685BA71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D9C70D-B7C8-466D-B87C-22D855EF72C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045BA-9AC9-4435-A9A0-D822685BA71C}" type="slidenum">
              <a:rPr lang="zh-CN" altLang="en-US" smtClean="0"/>
            </a:fld>
            <a:endParaRPr lang="zh-CN" altLang="en-US"/>
          </a:p>
        </p:txBody>
      </p:sp>
      <p:sp>
        <p:nvSpPr>
          <p:cNvPr id="3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7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D9C70D-B7C8-466D-B87C-22D855EF72C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9045BA-9AC9-4435-A9A0-D822685BA71C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1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1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1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1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矢量智能对象 副本 3 拷贝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55245"/>
            <a:ext cx="3040380" cy="4791075"/>
          </a:xfrm>
          <a:prstGeom prst="rect">
            <a:avLst/>
          </a:prstGeom>
        </p:spPr>
      </p:pic>
      <p:pic>
        <p:nvPicPr>
          <p:cNvPr id="5" name="图片 4" descr="矢量智能对象 副本 3 拷贝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flipH="1">
            <a:off x="9329420" y="2347595"/>
            <a:ext cx="2893695" cy="4559935"/>
          </a:xfrm>
          <a:prstGeom prst="rect">
            <a:avLst/>
          </a:prstGeom>
        </p:spPr>
      </p:pic>
      <p:sp>
        <p:nvSpPr>
          <p:cNvPr id="35" name="文本框 34"/>
          <p:cNvSpPr txBox="1"/>
          <p:nvPr/>
        </p:nvSpPr>
        <p:spPr>
          <a:xfrm>
            <a:off x="2007553" y="2347595"/>
            <a:ext cx="81768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5400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  <a:sym typeface="+mn-ea"/>
              </a:rPr>
              <a:t>OpenChatLog</a:t>
            </a:r>
            <a:endParaRPr lang="en-US" altLang="zh-CN" sz="5400" dirty="0">
              <a:solidFill>
                <a:schemeClr val="tx1">
                  <a:lumMod val="95000"/>
                  <a:lumOff val="5000"/>
                </a:schemeClr>
              </a:solidFill>
              <a:latin typeface="+mj-ea"/>
              <a:ea typeface="+mj-ea"/>
              <a:sym typeface="+mn-ea"/>
            </a:endParaRPr>
          </a:p>
        </p:txBody>
      </p:sp>
      <p:sp>
        <p:nvSpPr>
          <p:cNvPr id="19" name="Shape 6922"/>
          <p:cNvSpPr/>
          <p:nvPr/>
        </p:nvSpPr>
        <p:spPr>
          <a:xfrm>
            <a:off x="3056890" y="3665855"/>
            <a:ext cx="6078220" cy="321945"/>
          </a:xfrm>
          <a:prstGeom prst="rect">
            <a:avLst/>
          </a:prstGeom>
          <a:ln w="12700">
            <a:round/>
          </a:ln>
        </p:spPr>
        <p:txBody>
          <a:bodyPr wrap="square" lIns="38100" tIns="38100" rIns="38100" bIns="38100">
            <a:spAutoFit/>
          </a:bodyPr>
          <a:lstStyle>
            <a:lvl1pPr>
              <a:buClr>
                <a:srgbClr val="B5B5B5"/>
              </a:buClr>
              <a:defRPr sz="1100">
                <a:solidFill>
                  <a:srgbClr val="B5B5B5"/>
                </a:solidFill>
                <a:uFill>
                  <a:solidFill>
                    <a:srgbClr val="B5B5B5"/>
                  </a:solidFill>
                </a:uFill>
              </a:defRPr>
            </a:lvl1pPr>
          </a:lstStyle>
          <a:p>
            <a:pPr lvl="0" algn="ctr" defTabSz="1216025" fontAlgn="auto">
              <a:lnSpc>
                <a:spcPct val="200000"/>
              </a:lnSpc>
              <a:spcBef>
                <a:spcPts val="0"/>
              </a:spcBef>
            </a:pPr>
            <a:endParaRPr kumimoji="0" lang="en-US" altLang="zh-CN" sz="8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693920" y="3752215"/>
            <a:ext cx="2804160" cy="98361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zh-CN" altLang="en-US">
                <a:cs typeface="+mn-lt"/>
              </a:rPr>
              <a:t> </a:t>
            </a:r>
            <a:endParaRPr lang="zh-CN" altLang="en-US">
              <a:cs typeface="+mn-lt"/>
            </a:endParaRPr>
          </a:p>
          <a:p>
            <a:pPr algn="ctr"/>
            <a:r>
              <a:rPr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rPr>
              <a:t>A Search Engine for </a:t>
            </a:r>
            <a:endParaRPr lang="en-US" altLang="zh-CN" sz="2000" dirty="0">
              <a:solidFill>
                <a:schemeClr val="tx1">
                  <a:lumMod val="95000"/>
                  <a:lumOff val="5000"/>
                </a:schemeClr>
              </a:solidFill>
              <a:latin typeface="+mj-ea"/>
              <a:ea typeface="+mj-ea"/>
            </a:endParaRPr>
          </a:p>
          <a:p>
            <a:pPr algn="ctr"/>
            <a:r>
              <a:rPr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rPr>
              <a:t>LLM Generated Texts</a:t>
            </a:r>
            <a:endParaRPr lang="en-US" altLang="zh-CN" sz="2000" dirty="0">
              <a:solidFill>
                <a:schemeClr val="tx1">
                  <a:lumMod val="95000"/>
                  <a:lumOff val="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339715" y="5949315"/>
            <a:ext cx="168846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>
                <a:latin typeface="微软雅黑" charset="0"/>
                <a:ea typeface="微软雅黑" charset="0"/>
              </a:rPr>
              <a:t>Shangqing Tu</a:t>
            </a:r>
            <a:endParaRPr lang="en-US" altLang="zh-CN">
              <a:latin typeface="微软雅黑" charset="0"/>
              <a:ea typeface="微软雅黑" charset="0"/>
            </a:endParaRPr>
          </a:p>
          <a:p>
            <a:r>
              <a:rPr lang="en-US" altLang="zh-CN">
                <a:latin typeface="微软雅黑" charset="0"/>
                <a:ea typeface="微软雅黑" charset="0"/>
              </a:rPr>
              <a:t>2022210880</a:t>
            </a:r>
            <a:endParaRPr lang="en-US" altLang="zh-CN">
              <a:latin typeface="微软雅黑" charset="0"/>
              <a:ea typeface="微软雅黑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 altLang="zh-CN">
                <a:latin typeface="微软雅黑" charset="0"/>
                <a:ea typeface="微软雅黑" charset="0"/>
              </a:rPr>
              <a:t>Design a 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sym typeface="+mn-ea"/>
              </a:rPr>
              <a:t>Search Engine for LLM</a:t>
            </a:r>
            <a:endParaRPr lang="en-US" altLang="zh-CN">
              <a:latin typeface="微软雅黑" charset="0"/>
              <a:ea typeface="微软雅黑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702435"/>
            <a:ext cx="10515600" cy="4474845"/>
          </a:xfrm>
        </p:spPr>
        <p:txBody>
          <a:bodyPr>
            <a:normAutofit lnSpcReduction="10000"/>
          </a:bodyPr>
          <a:p>
            <a:r>
              <a:rPr lang="en-US" altLang="zh-CN">
                <a:latin typeface="微软雅黑" charset="0"/>
                <a:ea typeface="微软雅黑" charset="0"/>
              </a:rPr>
              <a:t>Collect Data</a:t>
            </a:r>
            <a:endParaRPr lang="en-US" altLang="zh-CN">
              <a:latin typeface="微软雅黑" charset="0"/>
              <a:ea typeface="微软雅黑" charset="0"/>
            </a:endParaRPr>
          </a:p>
          <a:p>
            <a:pPr lvl="1"/>
            <a:r>
              <a:rPr lang="en-US" altLang="zh-CN">
                <a:latin typeface="微软雅黑" charset="0"/>
                <a:ea typeface="微软雅黑" charset="0"/>
              </a:rPr>
              <a:t>Data Sources</a:t>
            </a:r>
            <a:endParaRPr lang="en-US" altLang="zh-CN">
              <a:latin typeface="微软雅黑" charset="0"/>
              <a:ea typeface="微软雅黑" charset="0"/>
            </a:endParaRPr>
          </a:p>
          <a:p>
            <a:pPr lvl="2"/>
            <a:r>
              <a:rPr lang="en-US" altLang="zh-CN" sz="2000">
                <a:latin typeface="微软雅黑" charset="0"/>
                <a:ea typeface="微软雅黑" charset="0"/>
              </a:rPr>
              <a:t>Open</a:t>
            </a:r>
            <a:endParaRPr lang="en-US" altLang="zh-CN" sz="2000">
              <a:latin typeface="微软雅黑" charset="0"/>
              <a:ea typeface="微软雅黑" charset="0"/>
            </a:endParaRPr>
          </a:p>
          <a:p>
            <a:pPr lvl="2"/>
            <a:r>
              <a:rPr lang="en-US" altLang="zh-CN" sz="2000">
                <a:latin typeface="微软雅黑" charset="0"/>
                <a:ea typeface="微软雅黑" charset="0"/>
              </a:rPr>
              <a:t>API</a:t>
            </a:r>
            <a:endParaRPr lang="en-US" altLang="zh-CN">
              <a:latin typeface="微软雅黑" charset="0"/>
              <a:ea typeface="微软雅黑" charset="0"/>
            </a:endParaRPr>
          </a:p>
          <a:p>
            <a:pPr lvl="1"/>
            <a:r>
              <a:rPr lang="en-US" altLang="zh-CN">
                <a:latin typeface="微软雅黑" charset="0"/>
                <a:ea typeface="微软雅黑" charset="0"/>
              </a:rPr>
              <a:t>Data Format</a:t>
            </a:r>
            <a:endParaRPr lang="en-US" altLang="zh-CN">
              <a:latin typeface="微软雅黑" charset="0"/>
              <a:ea typeface="微软雅黑" charset="0"/>
            </a:endParaRPr>
          </a:p>
          <a:p>
            <a:pPr lvl="0"/>
            <a:endParaRPr lang="en-US" altLang="zh-CN">
              <a:latin typeface="微软雅黑" charset="0"/>
              <a:ea typeface="微软雅黑" charset="0"/>
            </a:endParaRPr>
          </a:p>
          <a:p>
            <a:pPr lvl="0"/>
            <a:r>
              <a:rPr lang="en-US" altLang="zh-CN">
                <a:latin typeface="微软雅黑" charset="0"/>
                <a:ea typeface="微软雅黑" charset="0"/>
              </a:rPr>
              <a:t>Build Backend</a:t>
            </a:r>
            <a:endParaRPr lang="en-US" altLang="zh-CN">
              <a:latin typeface="微软雅黑" charset="0"/>
              <a:ea typeface="微软雅黑" charset="0"/>
            </a:endParaRPr>
          </a:p>
          <a:p>
            <a:pPr lvl="1"/>
            <a:r>
              <a:rPr lang="en-US" altLang="zh-CN" sz="2400">
                <a:latin typeface="微软雅黑" charset="0"/>
                <a:ea typeface="微软雅黑" charset="0"/>
              </a:rPr>
              <a:t>ElasticSearch</a:t>
            </a:r>
            <a:endParaRPr lang="en-US" altLang="zh-CN" sz="2400">
              <a:latin typeface="微软雅黑" charset="0"/>
              <a:ea typeface="微软雅黑" charset="0"/>
            </a:endParaRPr>
          </a:p>
          <a:p>
            <a:pPr marL="457200" lvl="1" indent="0">
              <a:buNone/>
            </a:pPr>
            <a:endParaRPr lang="en-US" altLang="zh-CN">
              <a:latin typeface="微软雅黑" charset="0"/>
              <a:ea typeface="微软雅黑" charset="0"/>
            </a:endParaRPr>
          </a:p>
          <a:p>
            <a:pPr lvl="0"/>
            <a:r>
              <a:rPr lang="en-US" altLang="zh-CN">
                <a:latin typeface="微软雅黑" charset="0"/>
                <a:ea typeface="微软雅黑" charset="0"/>
              </a:rPr>
              <a:t>Build Front Page</a:t>
            </a:r>
            <a:endParaRPr lang="en-US" altLang="zh-CN">
              <a:latin typeface="微软雅黑" charset="0"/>
              <a:ea typeface="微软雅黑" charset="0"/>
            </a:endParaRPr>
          </a:p>
          <a:p>
            <a:pPr lvl="1"/>
            <a:r>
              <a:rPr lang="en-US" altLang="zh-CN">
                <a:latin typeface="微软雅黑" charset="0"/>
                <a:ea typeface="微软雅黑" charset="0"/>
              </a:rPr>
              <a:t>UI </a:t>
            </a:r>
            <a:endParaRPr lang="en-US" altLang="zh-CN">
              <a:latin typeface="微软雅黑" charset="0"/>
              <a:ea typeface="微软雅黑" charset="0"/>
            </a:endParaRPr>
          </a:p>
        </p:txBody>
      </p:sp>
      <p:pic>
        <p:nvPicPr>
          <p:cNvPr id="17" name="图片 16" descr="矢量智能对象 副本 3 拷贝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13380000">
            <a:off x="9951085" y="3536950"/>
            <a:ext cx="2748280" cy="43313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latin typeface="微软雅黑" charset="0"/>
                <a:ea typeface="微软雅黑" charset="0"/>
              </a:rPr>
              <a:t>System Design: 2 Data Sources</a:t>
            </a:r>
            <a:endParaRPr lang="en-US" altLang="zh-CN">
              <a:latin typeface="微软雅黑" charset="0"/>
              <a:ea typeface="微软雅黑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p>
            <a:r>
              <a:rPr lang="en-US" altLang="zh-CN" sz="3200">
                <a:latin typeface="微软雅黑" charset="0"/>
                <a:ea typeface="微软雅黑" charset="0"/>
              </a:rPr>
              <a:t>Two Main Data Sources</a:t>
            </a:r>
            <a:endParaRPr lang="en-US" altLang="zh-CN" sz="3200">
              <a:latin typeface="微软雅黑" charset="0"/>
              <a:ea typeface="微软雅黑" charset="0"/>
            </a:endParaRPr>
          </a:p>
          <a:p>
            <a:pPr lvl="1"/>
            <a:r>
              <a:rPr lang="en-US" altLang="zh-CN" sz="2800">
                <a:latin typeface="微软雅黑" charset="0"/>
                <a:ea typeface="微软雅黑" charset="0"/>
              </a:rPr>
              <a:t>Open source LLM responses corpus</a:t>
            </a:r>
            <a:endParaRPr lang="en-US" altLang="zh-CN" sz="2800">
              <a:latin typeface="微软雅黑" charset="0"/>
              <a:ea typeface="微软雅黑" charset="0"/>
            </a:endParaRPr>
          </a:p>
          <a:p>
            <a:pPr lvl="2" algn="l">
              <a:buClrTx/>
              <a:buSzTx/>
            </a:pPr>
            <a:r>
              <a:rPr lang="en-US" altLang="zh-CN" sz="2330">
                <a:latin typeface="微软雅黑" charset="0"/>
                <a:ea typeface="微软雅黑" charset="0"/>
                <a:sym typeface="+mn-ea"/>
              </a:rPr>
              <a:t>Mainly from ChatGPT and GPT4</a:t>
            </a:r>
            <a:endParaRPr lang="en-US" altLang="zh-CN" sz="2330">
              <a:latin typeface="微软雅黑" charset="0"/>
              <a:ea typeface="微软雅黑" charset="0"/>
            </a:endParaRPr>
          </a:p>
          <a:p>
            <a:pPr lvl="2" algn="l">
              <a:buClrTx/>
              <a:buSzTx/>
            </a:pPr>
            <a:r>
              <a:rPr lang="en-US" altLang="zh-CN" sz="2330">
                <a:latin typeface="微软雅黑" charset="0"/>
                <a:ea typeface="微软雅黑" charset="0"/>
              </a:rPr>
              <a:t>10 datasets of </a:t>
            </a:r>
            <a:r>
              <a:rPr lang="en-US" altLang="zh-CN" sz="2330">
                <a:latin typeface="微软雅黑" charset="0"/>
                <a:ea typeface="微软雅黑" charset="0"/>
                <a:sym typeface="+mn-ea"/>
              </a:rPr>
              <a:t>LLM responses</a:t>
            </a:r>
            <a:r>
              <a:rPr lang="en-US" altLang="zh-CN" sz="2330">
                <a:latin typeface="微软雅黑" charset="0"/>
                <a:ea typeface="微软雅黑" charset="0"/>
              </a:rPr>
              <a:t> from github</a:t>
            </a:r>
            <a:endParaRPr lang="en-US" altLang="zh-CN" sz="2330">
              <a:latin typeface="微软雅黑" charset="0"/>
              <a:ea typeface="微软雅黑" charset="0"/>
            </a:endParaRPr>
          </a:p>
          <a:p>
            <a:pPr lvl="2" algn="l">
              <a:buClrTx/>
              <a:buSzTx/>
            </a:pPr>
            <a:endParaRPr lang="en-US" altLang="zh-CN" sz="2330">
              <a:latin typeface="微软雅黑" charset="0"/>
              <a:ea typeface="微软雅黑" charset="0"/>
            </a:endParaRPr>
          </a:p>
          <a:p>
            <a:pPr lvl="1"/>
            <a:endParaRPr lang="en-US" altLang="zh-CN" sz="2800">
              <a:latin typeface="微软雅黑" charset="0"/>
              <a:ea typeface="微软雅黑" charset="0"/>
            </a:endParaRPr>
          </a:p>
          <a:p>
            <a:pPr lvl="1"/>
            <a:r>
              <a:rPr lang="en-US" altLang="zh-CN" sz="2800">
                <a:latin typeface="微软雅黑" charset="0"/>
                <a:ea typeface="微软雅黑" charset="0"/>
              </a:rPr>
              <a:t>Api Calling</a:t>
            </a:r>
            <a:endParaRPr lang="en-US" altLang="zh-CN" sz="2800">
              <a:latin typeface="微软雅黑" charset="0"/>
              <a:ea typeface="微软雅黑" charset="0"/>
            </a:endParaRPr>
          </a:p>
          <a:p>
            <a:pPr lvl="2"/>
            <a:r>
              <a:rPr lang="en-US" altLang="zh-CN" sz="2330">
                <a:latin typeface="微软雅黑" charset="0"/>
                <a:ea typeface="微软雅黑" charset="0"/>
              </a:rPr>
              <a:t>Use gpt-3.5-turbo to get data every day</a:t>
            </a:r>
            <a:endParaRPr lang="en-US" altLang="zh-CN" sz="2330">
              <a:latin typeface="微软雅黑" charset="0"/>
              <a:ea typeface="微软雅黑" charset="0"/>
            </a:endParaRPr>
          </a:p>
          <a:p>
            <a:endParaRPr lang="en-US" altLang="zh-CN" sz="2800">
              <a:latin typeface="微软雅黑" charset="0"/>
              <a:ea typeface="微软雅黑" charset="0"/>
            </a:endParaRPr>
          </a:p>
        </p:txBody>
      </p:sp>
      <p:pic>
        <p:nvPicPr>
          <p:cNvPr id="17" name="图片 16" descr="矢量智能对象 副本 3 拷贝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13380000">
            <a:off x="9951085" y="3536950"/>
            <a:ext cx="2748280" cy="43313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latin typeface="微软雅黑" charset="0"/>
                <a:ea typeface="微软雅黑" charset="0"/>
              </a:rPr>
              <a:t>System Design: Data </a:t>
            </a:r>
            <a:r>
              <a:rPr lang="en-US" altLang="zh-CN">
                <a:latin typeface="微软雅黑" charset="0"/>
                <a:ea typeface="微软雅黑" charset="0"/>
                <a:sym typeface="+mn-ea"/>
              </a:rPr>
              <a:t>Format</a:t>
            </a:r>
            <a:endParaRPr lang="en-US" altLang="zh-CN">
              <a:latin typeface="微软雅黑" charset="0"/>
              <a:ea typeface="微软雅黑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p>
            <a:r>
              <a:rPr lang="en-US" altLang="zh-CN" sz="3200">
                <a:latin typeface="微软雅黑" charset="0"/>
                <a:ea typeface="微软雅黑" charset="0"/>
              </a:rPr>
              <a:t>Unify the Data Format</a:t>
            </a:r>
            <a:endParaRPr lang="en-US" altLang="zh-CN" sz="2800">
              <a:latin typeface="微软雅黑" charset="0"/>
              <a:ea typeface="微软雅黑" charset="0"/>
            </a:endParaRPr>
          </a:p>
        </p:txBody>
      </p:sp>
      <p:pic>
        <p:nvPicPr>
          <p:cNvPr id="17" name="图片 16" descr="矢量智能对象 副本 3 拷贝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13380000">
            <a:off x="9951085" y="3536950"/>
            <a:ext cx="2748280" cy="433133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371725"/>
            <a:ext cx="9868535" cy="44862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latin typeface="微软雅黑" charset="0"/>
                <a:ea typeface="微软雅黑" charset="0"/>
              </a:rPr>
              <a:t>System Design: Indexing and Ranking</a:t>
            </a:r>
            <a:endParaRPr lang="en-US" altLang="zh-CN">
              <a:latin typeface="微软雅黑" charset="0"/>
              <a:ea typeface="微软雅黑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p>
            <a:r>
              <a:rPr lang="en-US" altLang="zh-CN" sz="3200">
                <a:latin typeface="微软雅黑" charset="0"/>
                <a:ea typeface="微软雅黑" charset="0"/>
              </a:rPr>
              <a:t>Pre-Processing</a:t>
            </a:r>
            <a:endParaRPr lang="en-US" altLang="zh-CN" sz="3200">
              <a:latin typeface="微软雅黑" charset="0"/>
              <a:ea typeface="微软雅黑" charset="0"/>
            </a:endParaRPr>
          </a:p>
          <a:p>
            <a:pPr lvl="1" algn="l">
              <a:buClrTx/>
              <a:buSzTx/>
            </a:pPr>
            <a:r>
              <a:rPr lang="en-US" altLang="zh-CN" sz="2740">
                <a:latin typeface="微软雅黑" charset="0"/>
                <a:ea typeface="微软雅黑" charset="0"/>
              </a:rPr>
              <a:t>Filter over length </a:t>
            </a:r>
            <a:r>
              <a:rPr lang="en-US" altLang="zh-CN" sz="2740">
                <a:latin typeface="微软雅黑" charset="0"/>
                <a:ea typeface="微软雅黑" charset="0"/>
              </a:rPr>
              <a:t>and offensive texts</a:t>
            </a:r>
            <a:endParaRPr lang="en-US" altLang="zh-CN" sz="2740">
              <a:latin typeface="微软雅黑" charset="0"/>
              <a:ea typeface="微软雅黑" charset="0"/>
            </a:endParaRPr>
          </a:p>
          <a:p>
            <a:r>
              <a:rPr lang="en-US" altLang="zh-CN" sz="3200">
                <a:latin typeface="微软雅黑" charset="0"/>
                <a:ea typeface="微软雅黑" charset="0"/>
              </a:rPr>
              <a:t>Indexing</a:t>
            </a:r>
            <a:endParaRPr lang="en-US" altLang="zh-CN" sz="3200">
              <a:latin typeface="微软雅黑" charset="0"/>
              <a:ea typeface="微软雅黑" charset="0"/>
            </a:endParaRPr>
          </a:p>
          <a:p>
            <a:pPr lvl="1"/>
            <a:r>
              <a:rPr lang="en-US" altLang="zh-CN" sz="2740">
                <a:latin typeface="微软雅黑" charset="0"/>
                <a:ea typeface="微软雅黑" charset="0"/>
              </a:rPr>
              <a:t>Elasticsearh</a:t>
            </a:r>
            <a:endParaRPr lang="en-US" altLang="zh-CN" sz="2740">
              <a:latin typeface="微软雅黑" charset="0"/>
              <a:ea typeface="微软雅黑" charset="0"/>
            </a:endParaRPr>
          </a:p>
          <a:p>
            <a:pPr marL="0" indent="0">
              <a:buNone/>
            </a:pPr>
            <a:endParaRPr lang="en-US" altLang="zh-CN" sz="3200">
              <a:latin typeface="微软雅黑" charset="0"/>
              <a:ea typeface="微软雅黑" charset="0"/>
            </a:endParaRPr>
          </a:p>
          <a:p>
            <a:r>
              <a:rPr lang="en-US" altLang="zh-CN" sz="3200">
                <a:latin typeface="微软雅黑" charset="0"/>
                <a:ea typeface="微软雅黑" charset="0"/>
              </a:rPr>
              <a:t>Ranking</a:t>
            </a:r>
            <a:endParaRPr lang="en-US" altLang="zh-CN" sz="3200">
              <a:latin typeface="微软雅黑" charset="0"/>
              <a:ea typeface="微软雅黑" charset="0"/>
            </a:endParaRPr>
          </a:p>
          <a:p>
            <a:pPr lvl="1"/>
            <a:r>
              <a:rPr lang="en-US" altLang="zh-CN" sz="2740">
                <a:latin typeface="微软雅黑" charset="0"/>
                <a:ea typeface="微软雅黑" charset="0"/>
              </a:rPr>
              <a:t>BM25</a:t>
            </a:r>
            <a:endParaRPr lang="en-US" altLang="zh-CN" sz="2740">
              <a:latin typeface="微软雅黑" charset="0"/>
              <a:ea typeface="微软雅黑" charset="0"/>
            </a:endParaRPr>
          </a:p>
        </p:txBody>
      </p:sp>
      <p:pic>
        <p:nvPicPr>
          <p:cNvPr id="17" name="图片 16" descr="矢量智能对象 副本 3 拷贝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13380000">
            <a:off x="9951085" y="3536950"/>
            <a:ext cx="2748280" cy="433133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5875" y="3181350"/>
            <a:ext cx="5332730" cy="12858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040" y="5259070"/>
            <a:ext cx="9497695" cy="13677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9" name="文本框 28"/>
          <p:cNvSpPr txBox="1"/>
          <p:nvPr/>
        </p:nvSpPr>
        <p:spPr>
          <a:xfrm>
            <a:off x="368935" y="2374265"/>
            <a:ext cx="2160905" cy="2214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algn="l" defTabSz="914400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380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uLnTx/>
                <a:uFillTx/>
                <a:latin typeface="汉仪细简黑简" panose="00020600040101010101" charset="-122"/>
                <a:ea typeface="汉仪细简黑简" panose="00020600040101010101" charset="-122"/>
                <a:cs typeface="Segoe UI Black" panose="020B0A02040204020203" charset="0"/>
                <a:sym typeface="+mn-ea"/>
              </a:rPr>
              <a:t>03</a:t>
            </a:r>
            <a:endParaRPr lang="en-US" altLang="zh-CN" sz="1380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uLnTx/>
              <a:uFillTx/>
              <a:latin typeface="汉仪细简黑简" panose="00020600040101010101" charset="-122"/>
              <a:ea typeface="汉仪细简黑简" panose="00020600040101010101" charset="-122"/>
              <a:cs typeface="Segoe UI Black" panose="020B0A02040204020203" charset="0"/>
              <a:sym typeface="+mn-ea"/>
            </a:endParaRPr>
          </a:p>
        </p:txBody>
      </p:sp>
      <p:pic>
        <p:nvPicPr>
          <p:cNvPr id="5" name="图片 4" descr="矢量智能对象 副本 3 拷贝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flipH="1">
            <a:off x="7874635" y="55245"/>
            <a:ext cx="4348480" cy="6852285"/>
          </a:xfrm>
          <a:prstGeom prst="rect">
            <a:avLst/>
          </a:prstGeom>
        </p:spPr>
      </p:pic>
      <p:sp>
        <p:nvSpPr>
          <p:cNvPr id="28" name="文本框 27"/>
          <p:cNvSpPr txBox="1"/>
          <p:nvPr/>
        </p:nvSpPr>
        <p:spPr>
          <a:xfrm>
            <a:off x="2529840" y="3053080"/>
            <a:ext cx="4269740" cy="751840"/>
          </a:xfrm>
          <a:prstGeom prst="rect">
            <a:avLst/>
          </a:prstGeom>
          <a:noFill/>
        </p:spPr>
        <p:txBody>
          <a:bodyPr anchor="ctr"/>
          <a:p>
            <a:pPr algn="l" fontAlgn="auto">
              <a:lnSpc>
                <a:spcPct val="200000"/>
              </a:lnSpc>
            </a:pPr>
            <a:r>
              <a:rPr lang="en-US" altLang="zh-CN" sz="240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uLnTx/>
                <a:uFillTx/>
                <a:latin typeface="+mn-ea"/>
                <a:cs typeface="Segoe UI Light" panose="020B0502040204020203" charset="0"/>
                <a:sym typeface="+mn-ea"/>
              </a:rPr>
              <a:t>Implemented Prototype</a:t>
            </a:r>
            <a:endParaRPr kumimoji="0" lang="en-US" altLang="zh-CN" sz="240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n-ea"/>
              <a:cs typeface="Segoe UI Light" panose="020B0502040204020203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60705" y="-109855"/>
            <a:ext cx="10515600" cy="1325563"/>
          </a:xfrm>
        </p:spPr>
        <p:txBody>
          <a:bodyPr/>
          <a:p>
            <a:r>
              <a:rPr lang="en-US" altLang="zh-CN">
                <a:latin typeface="微软雅黑" charset="0"/>
                <a:ea typeface="微软雅黑" charset="0"/>
              </a:rPr>
              <a:t>O</a:t>
            </a:r>
            <a:r>
              <a:rPr lang="en-US" altLang="zh-CN">
                <a:latin typeface="微软雅黑" charset="0"/>
                <a:ea typeface="微软雅黑" charset="0"/>
              </a:rPr>
              <a:t>pen Data Details</a:t>
            </a:r>
            <a:endParaRPr lang="en-US" altLang="zh-CN">
              <a:latin typeface="微软雅黑" charset="0"/>
              <a:ea typeface="微软雅黑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3365" y="1751330"/>
            <a:ext cx="10515600" cy="4474845"/>
          </a:xfrm>
        </p:spPr>
        <p:txBody>
          <a:bodyPr/>
          <a:p>
            <a:r>
              <a:rPr lang="en-US" altLang="zh-CN">
                <a:latin typeface="微软雅黑" charset="0"/>
                <a:ea typeface="微软雅黑" charset="0"/>
              </a:rPr>
              <a:t>10 </a:t>
            </a:r>
            <a:r>
              <a:rPr lang="en-US" altLang="zh-CN">
                <a:latin typeface="微软雅黑" charset="0"/>
                <a:ea typeface="微软雅黑" charset="0"/>
              </a:rPr>
              <a:t>datasets </a:t>
            </a:r>
            <a:endParaRPr lang="en-US" altLang="zh-CN">
              <a:latin typeface="微软雅黑" charset="0"/>
              <a:ea typeface="微软雅黑" charset="0"/>
            </a:endParaRPr>
          </a:p>
          <a:p>
            <a:pPr marL="0" indent="0">
              <a:buNone/>
            </a:pPr>
            <a:r>
              <a:rPr lang="en-US" altLang="zh-CN">
                <a:latin typeface="微软雅黑" charset="0"/>
                <a:ea typeface="微软雅黑" charset="0"/>
              </a:rPr>
              <a:t>From GitHub</a:t>
            </a:r>
            <a:endParaRPr lang="en-US" altLang="zh-CN">
              <a:latin typeface="微软雅黑" charset="0"/>
              <a:ea typeface="微软雅黑" charset="0"/>
            </a:endParaRPr>
          </a:p>
          <a:p>
            <a:pPr lvl="0" algn="l">
              <a:buClrTx/>
              <a:buSzTx/>
            </a:pPr>
            <a:endParaRPr lang="en-US" altLang="zh-CN" sz="2800">
              <a:latin typeface="微软雅黑" charset="0"/>
              <a:ea typeface="微软雅黑" charset="0"/>
              <a:sym typeface="+mn-ea"/>
            </a:endParaRPr>
          </a:p>
          <a:p>
            <a:pPr lvl="0" algn="l">
              <a:buClrTx/>
              <a:buSzTx/>
            </a:pPr>
            <a:r>
              <a:rPr lang="en-US" altLang="zh-CN" sz="2800">
                <a:latin typeface="微软雅黑" charset="0"/>
                <a:ea typeface="微软雅黑" charset="0"/>
                <a:sym typeface="+mn-ea"/>
              </a:rPr>
              <a:t>Over </a:t>
            </a:r>
            <a:endParaRPr lang="en-US" altLang="zh-CN" sz="2800">
              <a:latin typeface="微软雅黑" charset="0"/>
              <a:ea typeface="微软雅黑" charset="0"/>
              <a:sym typeface="+mn-ea"/>
            </a:endParaRPr>
          </a:p>
          <a:p>
            <a:pPr marL="0" lvl="0" indent="0" algn="l">
              <a:buClrTx/>
              <a:buSzTx/>
              <a:buNone/>
            </a:pPr>
            <a:r>
              <a:rPr lang="en-US" altLang="zh-CN" sz="2800">
                <a:latin typeface="微软雅黑" charset="0"/>
                <a:ea typeface="微软雅黑" charset="0"/>
                <a:sym typeface="+mn-ea"/>
              </a:rPr>
              <a:t>100,000,000 </a:t>
            </a:r>
            <a:endParaRPr lang="en-US" altLang="zh-CN" sz="2800">
              <a:latin typeface="微软雅黑" charset="0"/>
              <a:ea typeface="微软雅黑" charset="0"/>
              <a:sym typeface="+mn-ea"/>
            </a:endParaRPr>
          </a:p>
          <a:p>
            <a:pPr marL="0" lvl="0" indent="0" algn="l">
              <a:buClrTx/>
              <a:buSzTx/>
              <a:buNone/>
            </a:pPr>
            <a:r>
              <a:rPr lang="en-US" altLang="zh-CN" sz="2800">
                <a:latin typeface="微软雅黑" charset="0"/>
                <a:ea typeface="微软雅黑" charset="0"/>
                <a:sym typeface="+mn-ea"/>
              </a:rPr>
              <a:t>qa pairs</a:t>
            </a:r>
            <a:endParaRPr lang="en-US" altLang="zh-CN" sz="2800">
              <a:latin typeface="微软雅黑" charset="0"/>
              <a:ea typeface="微软雅黑" charset="0"/>
            </a:endParaRPr>
          </a:p>
          <a:p>
            <a:pPr lvl="0" algn="l">
              <a:buClrTx/>
              <a:buSzTx/>
            </a:pPr>
            <a:endParaRPr lang="en-US" altLang="zh-CN" sz="2800">
              <a:latin typeface="微软雅黑" charset="0"/>
              <a:ea typeface="微软雅黑" charset="0"/>
              <a:sym typeface="+mn-ea"/>
            </a:endParaRPr>
          </a:p>
          <a:p>
            <a:pPr lvl="0" algn="l">
              <a:buClrTx/>
              <a:buSzTx/>
            </a:pPr>
            <a:r>
              <a:rPr lang="en-US" altLang="zh-CN" sz="2800">
                <a:latin typeface="微软雅黑" charset="0"/>
                <a:ea typeface="微软雅黑" charset="0"/>
                <a:sym typeface="+mn-ea"/>
              </a:rPr>
              <a:t>5GB data</a:t>
            </a:r>
            <a:endParaRPr lang="en-US" altLang="zh-CN" sz="2800">
              <a:latin typeface="微软雅黑" charset="0"/>
              <a:ea typeface="微软雅黑" charset="0"/>
            </a:endParaRPr>
          </a:p>
          <a:p>
            <a:pPr algn="l">
              <a:buClrTx/>
              <a:buSzTx/>
            </a:pPr>
            <a:endParaRPr lang="en-US" altLang="zh-CN">
              <a:latin typeface="微软雅黑" charset="0"/>
              <a:ea typeface="微软雅黑" charset="0"/>
            </a:endParaRPr>
          </a:p>
          <a:p>
            <a:endParaRPr lang="en-US" altLang="zh-CN">
              <a:latin typeface="微软雅黑" charset="0"/>
              <a:ea typeface="微软雅黑" charset="0"/>
            </a:endParaRPr>
          </a:p>
        </p:txBody>
      </p:sp>
      <p:pic>
        <p:nvPicPr>
          <p:cNvPr id="17" name="图片 16" descr="矢量智能对象 副本 3 拷贝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13380000">
            <a:off x="9951085" y="3536950"/>
            <a:ext cx="2748280" cy="433133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3495" y="1120140"/>
            <a:ext cx="8358505" cy="57378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latin typeface="微软雅黑" charset="0"/>
                <a:ea typeface="微软雅黑" charset="0"/>
              </a:rPr>
              <a:t>API Data from </a:t>
            </a:r>
            <a:r>
              <a:rPr lang="en-US" altLang="zh-CN">
                <a:latin typeface="微软雅黑" charset="0"/>
                <a:ea typeface="微软雅黑" charset="0"/>
              </a:rPr>
              <a:t>OpenAI</a:t>
            </a:r>
            <a:endParaRPr lang="en-US" altLang="zh-CN">
              <a:latin typeface="微软雅黑" charset="0"/>
              <a:ea typeface="微软雅黑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>
                <a:latin typeface="微软雅黑" charset="0"/>
                <a:ea typeface="微软雅黑" charset="0"/>
              </a:rPr>
              <a:t>Why OpenAI can not</a:t>
            </a:r>
            <a:endParaRPr lang="en-US" altLang="zh-CN">
              <a:latin typeface="微软雅黑" charset="0"/>
              <a:ea typeface="微软雅黑" charset="0"/>
            </a:endParaRPr>
          </a:p>
          <a:p>
            <a:pPr marL="0" indent="0">
              <a:buNone/>
            </a:pPr>
            <a:r>
              <a:rPr lang="en-US" altLang="zh-CN">
                <a:latin typeface="微软雅黑" charset="0"/>
                <a:ea typeface="微软雅黑" charset="0"/>
              </a:rPr>
              <a:t>do our job?</a:t>
            </a:r>
            <a:endParaRPr lang="en-US" altLang="zh-CN">
              <a:latin typeface="微软雅黑" charset="0"/>
              <a:ea typeface="微软雅黑" charset="0"/>
            </a:endParaRPr>
          </a:p>
          <a:p>
            <a:pPr marL="0" indent="0">
              <a:buNone/>
            </a:pPr>
            <a:endParaRPr lang="en-US" altLang="zh-CN">
              <a:latin typeface="微软雅黑" charset="0"/>
              <a:ea typeface="微软雅黑" charset="0"/>
            </a:endParaRPr>
          </a:p>
          <a:p>
            <a:r>
              <a:rPr lang="en-US" altLang="zh-CN">
                <a:latin typeface="微软雅黑" charset="0"/>
                <a:ea typeface="微软雅黑" charset="0"/>
              </a:rPr>
              <a:t>For Privacy </a:t>
            </a:r>
            <a:r>
              <a:rPr lang="en-US" altLang="zh-CN">
                <a:latin typeface="微软雅黑" charset="0"/>
                <a:ea typeface="微软雅黑" charset="0"/>
              </a:rPr>
              <a:t>Policy</a:t>
            </a:r>
            <a:endParaRPr lang="en-US" altLang="zh-CN">
              <a:latin typeface="微软雅黑" charset="0"/>
              <a:ea typeface="微软雅黑" charset="0"/>
            </a:endParaRPr>
          </a:p>
          <a:p>
            <a:r>
              <a:rPr lang="en-US" altLang="zh-CN">
                <a:latin typeface="微软雅黑" charset="0"/>
                <a:ea typeface="微软雅黑" charset="0"/>
              </a:rPr>
              <a:t>OpenAI just keep</a:t>
            </a:r>
            <a:endParaRPr lang="en-US" altLang="zh-CN">
              <a:latin typeface="微软雅黑" charset="0"/>
              <a:ea typeface="微软雅黑" charset="0"/>
            </a:endParaRPr>
          </a:p>
          <a:p>
            <a:pPr marL="0" indent="0">
              <a:buNone/>
            </a:pPr>
            <a:r>
              <a:rPr lang="en-US" altLang="zh-CN" b="1">
                <a:latin typeface="微软雅黑" charset="0"/>
                <a:ea typeface="微软雅黑" charset="0"/>
              </a:rPr>
              <a:t>30 days</a:t>
            </a:r>
            <a:r>
              <a:rPr lang="en-US" altLang="zh-CN">
                <a:latin typeface="微软雅黑" charset="0"/>
                <a:ea typeface="微软雅黑" charset="0"/>
              </a:rPr>
              <a:t> chatlog</a:t>
            </a:r>
            <a:endParaRPr lang="en-US" altLang="zh-CN">
              <a:latin typeface="微软雅黑" charset="0"/>
              <a:ea typeface="微软雅黑" charset="0"/>
            </a:endParaRPr>
          </a:p>
          <a:p>
            <a:pPr marL="0" indent="0">
              <a:buNone/>
            </a:pPr>
            <a:endParaRPr lang="en-US" altLang="zh-CN">
              <a:latin typeface="微软雅黑" charset="0"/>
              <a:ea typeface="微软雅黑" charset="0"/>
            </a:endParaRPr>
          </a:p>
          <a:p>
            <a:pPr marL="0" indent="0">
              <a:buNone/>
            </a:pPr>
            <a:endParaRPr lang="en-US" altLang="zh-CN">
              <a:latin typeface="微软雅黑" charset="0"/>
              <a:ea typeface="微软雅黑" charset="0"/>
            </a:endParaRPr>
          </a:p>
        </p:txBody>
      </p:sp>
      <p:pic>
        <p:nvPicPr>
          <p:cNvPr id="17" name="图片 16" descr="矢量智能对象 副本 3 拷贝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13380000">
            <a:off x="9951085" y="3536950"/>
            <a:ext cx="2748280" cy="433133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5125" y="2065020"/>
            <a:ext cx="4832985" cy="41122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3700" y="1702435"/>
            <a:ext cx="6358255" cy="39592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latin typeface="微软雅黑" charset="0"/>
                <a:ea typeface="微软雅黑" charset="0"/>
              </a:rPr>
              <a:t>API Data from </a:t>
            </a:r>
            <a:r>
              <a:rPr lang="en-US" altLang="zh-CN">
                <a:latin typeface="微软雅黑" charset="0"/>
                <a:ea typeface="微软雅黑" charset="0"/>
              </a:rPr>
              <a:t>OpenAI</a:t>
            </a:r>
            <a:endParaRPr lang="en-US" altLang="zh-CN">
              <a:latin typeface="微软雅黑" charset="0"/>
              <a:ea typeface="微软雅黑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20370" y="1702435"/>
            <a:ext cx="10515600" cy="4848225"/>
          </a:xfrm>
        </p:spPr>
        <p:txBody>
          <a:bodyPr>
            <a:normAutofit lnSpcReduction="20000"/>
          </a:bodyPr>
          <a:p>
            <a:r>
              <a:rPr lang="en-US" altLang="zh-CN">
                <a:latin typeface="微软雅黑" charset="0"/>
                <a:ea typeface="微软雅黑" charset="0"/>
              </a:rPr>
              <a:t>I collect a dataset called ChatLog[2]</a:t>
            </a:r>
            <a:endParaRPr lang="en-US" altLang="zh-CN">
              <a:latin typeface="微软雅黑" charset="0"/>
              <a:ea typeface="微软雅黑" charset="0"/>
            </a:endParaRPr>
          </a:p>
          <a:p>
            <a:r>
              <a:rPr lang="en-US" altLang="zh-CN">
                <a:latin typeface="微软雅黑" charset="0"/>
                <a:ea typeface="微软雅黑" charset="0"/>
              </a:rPr>
              <a:t>ChatLog consists of two parts </a:t>
            </a:r>
            <a:endParaRPr lang="en-US" altLang="zh-CN">
              <a:latin typeface="微软雅黑" charset="0"/>
              <a:ea typeface="微软雅黑" charset="0"/>
            </a:endParaRPr>
          </a:p>
          <a:p>
            <a:pPr marL="0" indent="0">
              <a:buNone/>
            </a:pPr>
            <a:r>
              <a:rPr lang="en-US" altLang="zh-CN">
                <a:latin typeface="微软雅黑" charset="0"/>
                <a:ea typeface="微软雅黑" charset="0"/>
              </a:rPr>
              <a:t>that update monthly and daily:</a:t>
            </a:r>
            <a:endParaRPr lang="en-US" altLang="zh-CN">
              <a:latin typeface="微软雅黑" charset="0"/>
              <a:ea typeface="微软雅黑" charset="0"/>
            </a:endParaRPr>
          </a:p>
          <a:p>
            <a:pPr marL="0" indent="0">
              <a:buNone/>
            </a:pPr>
            <a:r>
              <a:rPr lang="en-US" altLang="zh-CN">
                <a:latin typeface="微软雅黑" charset="0"/>
                <a:ea typeface="微软雅黑" charset="0"/>
              </a:rPr>
              <a:t>1. </a:t>
            </a:r>
            <a:r>
              <a:rPr lang="en-US" altLang="zh-CN" b="1">
                <a:latin typeface="微软雅黑" charset="0"/>
                <a:ea typeface="微软雅黑" charset="0"/>
              </a:rPr>
              <a:t>ChatLog-Monthly </a:t>
            </a:r>
            <a:r>
              <a:rPr lang="en-US" altLang="zh-CN">
                <a:latin typeface="微软雅黑" charset="0"/>
                <a:ea typeface="微软雅黑" charset="0"/>
              </a:rPr>
              <a:t>are 38,730 QA pairs</a:t>
            </a:r>
            <a:endParaRPr lang="en-US" altLang="zh-CN">
              <a:latin typeface="微软雅黑" charset="0"/>
              <a:ea typeface="微软雅黑" charset="0"/>
            </a:endParaRPr>
          </a:p>
          <a:p>
            <a:pPr marL="0" indent="0">
              <a:buNone/>
            </a:pPr>
            <a:r>
              <a:rPr lang="en-US" altLang="zh-CN">
                <a:latin typeface="微软雅黑" charset="0"/>
                <a:ea typeface="微软雅黑" charset="0"/>
              </a:rPr>
              <a:t>for NLU tasks colleted from ChatGPT </a:t>
            </a:r>
            <a:endParaRPr lang="en-US" altLang="zh-CN">
              <a:latin typeface="微软雅黑" charset="0"/>
              <a:ea typeface="微软雅黑" charset="0"/>
            </a:endParaRPr>
          </a:p>
          <a:p>
            <a:pPr marL="0" indent="0">
              <a:buNone/>
            </a:pPr>
            <a:r>
              <a:rPr lang="en-US" altLang="zh-CN">
                <a:latin typeface="微软雅黑" charset="0"/>
                <a:ea typeface="微软雅黑" charset="0"/>
              </a:rPr>
              <a:t>every month.</a:t>
            </a:r>
            <a:endParaRPr lang="en-US" altLang="zh-CN">
              <a:latin typeface="微软雅黑" charset="0"/>
              <a:ea typeface="微软雅黑" charset="0"/>
            </a:endParaRPr>
          </a:p>
          <a:p>
            <a:pPr marL="0" indent="0">
              <a:buNone/>
            </a:pPr>
            <a:endParaRPr lang="en-US" altLang="zh-CN">
              <a:latin typeface="微软雅黑" charset="0"/>
              <a:ea typeface="微软雅黑" charset="0"/>
            </a:endParaRPr>
          </a:p>
          <a:p>
            <a:pPr marL="0" indent="0">
              <a:buNone/>
            </a:pPr>
            <a:r>
              <a:rPr lang="en-US" altLang="zh-CN">
                <a:latin typeface="微软雅黑" charset="0"/>
                <a:ea typeface="微软雅黑" charset="0"/>
              </a:rPr>
              <a:t>2. </a:t>
            </a:r>
            <a:r>
              <a:rPr lang="en-US" altLang="zh-CN" b="1">
                <a:latin typeface="微软雅黑" charset="0"/>
                <a:ea typeface="微软雅黑" charset="0"/>
              </a:rPr>
              <a:t>ChatLog-Daily</a:t>
            </a:r>
            <a:r>
              <a:rPr lang="en-US" altLang="zh-CN">
                <a:latin typeface="微软雅黑" charset="0"/>
                <a:ea typeface="微软雅黑" charset="0"/>
              </a:rPr>
              <a:t>, consists of </a:t>
            </a:r>
            <a:endParaRPr lang="en-US" altLang="zh-CN">
              <a:latin typeface="微软雅黑" charset="0"/>
              <a:ea typeface="微软雅黑" charset="0"/>
            </a:endParaRPr>
          </a:p>
          <a:p>
            <a:pPr marL="0" indent="0">
              <a:buNone/>
            </a:pPr>
            <a:r>
              <a:rPr lang="en-US" altLang="zh-CN">
                <a:latin typeface="微软雅黑" charset="0"/>
                <a:ea typeface="微软雅黑" charset="0"/>
              </a:rPr>
              <a:t>ChatGPT’s responses to </a:t>
            </a:r>
            <a:endParaRPr lang="en-US" altLang="zh-CN">
              <a:latin typeface="微软雅黑" charset="0"/>
              <a:ea typeface="微软雅黑" charset="0"/>
            </a:endParaRPr>
          </a:p>
          <a:p>
            <a:pPr marL="0" indent="0">
              <a:buNone/>
            </a:pPr>
            <a:r>
              <a:rPr lang="en-US" altLang="zh-CN">
                <a:latin typeface="微软雅黑" charset="0"/>
                <a:ea typeface="微软雅黑" charset="0"/>
              </a:rPr>
              <a:t>1000 identical questions for </a:t>
            </a:r>
            <a:endParaRPr lang="en-US" altLang="zh-CN">
              <a:latin typeface="微软雅黑" charset="0"/>
              <a:ea typeface="微软雅黑" charset="0"/>
            </a:endParaRPr>
          </a:p>
          <a:p>
            <a:pPr marL="0" indent="0">
              <a:buNone/>
            </a:pPr>
            <a:r>
              <a:rPr lang="en-US" altLang="zh-CN">
                <a:latin typeface="微软雅黑" charset="0"/>
                <a:ea typeface="微软雅黑" charset="0"/>
              </a:rPr>
              <a:t>long-form generation every day. </a:t>
            </a:r>
            <a:endParaRPr lang="en-US" altLang="zh-CN">
              <a:latin typeface="微软雅黑" charset="0"/>
              <a:ea typeface="微软雅黑" charset="0"/>
            </a:endParaRPr>
          </a:p>
          <a:p>
            <a:pPr marL="0" indent="0">
              <a:buNone/>
            </a:pPr>
            <a:endParaRPr lang="en-US" altLang="zh-CN">
              <a:latin typeface="微软雅黑" charset="0"/>
              <a:ea typeface="微软雅黑" charset="0"/>
            </a:endParaRPr>
          </a:p>
        </p:txBody>
      </p:sp>
      <p:pic>
        <p:nvPicPr>
          <p:cNvPr id="17" name="图片 16" descr="矢量智能对象 副本 3 拷贝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13380000">
            <a:off x="9951085" y="3536950"/>
            <a:ext cx="2748280" cy="433133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58750" y="6551295"/>
            <a:ext cx="105156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>
                <a:latin typeface="+mj-ea"/>
                <a:ea typeface="+mj-ea"/>
              </a:rPr>
              <a:t>[2] Tu S, Li C, Yu J, et al. ChatLog: Recording and Analyzing ChatGPT Across Time[J]. arXiv, 2023.</a:t>
            </a:r>
            <a:endParaRPr lang="en-US" altLang="zh-CN" sz="1400">
              <a:latin typeface="+mj-ea"/>
              <a:ea typeface="+mj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9355" y="1702435"/>
            <a:ext cx="4552950" cy="46329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 altLang="zh-CN">
                <a:latin typeface="微软雅黑" charset="0"/>
                <a:ea typeface="微软雅黑" charset="0"/>
              </a:rPr>
              <a:t>Front-End and Search UI</a:t>
            </a:r>
            <a:endParaRPr lang="en-US" altLang="zh-CN">
              <a:latin typeface="微软雅黑" charset="0"/>
              <a:ea typeface="微软雅黑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702435"/>
            <a:ext cx="10515600" cy="4474845"/>
          </a:xfrm>
        </p:spPr>
        <p:txBody>
          <a:bodyPr/>
          <a:p>
            <a:r>
              <a:rPr lang="en-US" altLang="zh-CN">
                <a:latin typeface="微软雅黑" charset="0"/>
                <a:ea typeface="微软雅黑" charset="0"/>
              </a:rPr>
              <a:t>Search for related questions</a:t>
            </a:r>
            <a:endParaRPr lang="en-US" altLang="zh-CN">
              <a:latin typeface="微软雅黑" charset="0"/>
              <a:ea typeface="微软雅黑" charset="0"/>
            </a:endParaRPr>
          </a:p>
          <a:p>
            <a:pPr marL="0" indent="0">
              <a:buNone/>
            </a:pPr>
            <a:endParaRPr lang="en-US" altLang="zh-CN">
              <a:latin typeface="微软雅黑" charset="0"/>
              <a:ea typeface="微软雅黑" charset="0"/>
            </a:endParaRPr>
          </a:p>
        </p:txBody>
      </p:sp>
      <p:pic>
        <p:nvPicPr>
          <p:cNvPr id="17" name="图片 16" descr="矢量智能对象 副本 3 拷贝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13380000">
            <a:off x="9951085" y="3536950"/>
            <a:ext cx="2748280" cy="433133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3040" y="1374775"/>
            <a:ext cx="5340985" cy="54832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 altLang="zh-CN">
                <a:latin typeface="微软雅黑" charset="0"/>
                <a:ea typeface="微软雅黑" charset="0"/>
              </a:rPr>
              <a:t>Front-End and Search UI</a:t>
            </a:r>
            <a:endParaRPr lang="en-US" altLang="zh-CN">
              <a:latin typeface="微软雅黑" charset="0"/>
              <a:ea typeface="微软雅黑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702435"/>
            <a:ext cx="10515600" cy="4474845"/>
          </a:xfrm>
        </p:spPr>
        <p:txBody>
          <a:bodyPr/>
          <a:p>
            <a:r>
              <a:rPr lang="en-US" altLang="zh-CN">
                <a:latin typeface="微软雅黑" charset="0"/>
                <a:ea typeface="微软雅黑" charset="0"/>
              </a:rPr>
              <a:t>Search for related answer</a:t>
            </a:r>
            <a:r>
              <a:rPr lang="en-US" altLang="zh-CN">
                <a:latin typeface="微软雅黑" charset="0"/>
                <a:ea typeface="微软雅黑" charset="0"/>
              </a:rPr>
              <a:t>s</a:t>
            </a:r>
            <a:endParaRPr lang="en-US" altLang="zh-CN">
              <a:latin typeface="微软雅黑" charset="0"/>
              <a:ea typeface="微软雅黑" charset="0"/>
            </a:endParaRPr>
          </a:p>
          <a:p>
            <a:pPr marL="0" indent="0">
              <a:buNone/>
            </a:pPr>
            <a:endParaRPr lang="en-US" altLang="zh-CN">
              <a:latin typeface="微软雅黑" charset="0"/>
              <a:ea typeface="微软雅黑" charset="0"/>
            </a:endParaRPr>
          </a:p>
        </p:txBody>
      </p:sp>
      <p:pic>
        <p:nvPicPr>
          <p:cNvPr id="17" name="图片 16" descr="矢量智能对象 副本 3 拷贝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13380000">
            <a:off x="9951085" y="3536950"/>
            <a:ext cx="2748280" cy="433133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7485" y="1350010"/>
            <a:ext cx="5274945" cy="55079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 descr="矢量智能对象 副本 3 拷贝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flipH="1">
            <a:off x="7874635" y="55245"/>
            <a:ext cx="4348480" cy="685228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704850" y="336550"/>
            <a:ext cx="352742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5400">
                <a:solidFill>
                  <a:schemeClr val="tx1">
                    <a:lumMod val="95000"/>
                    <a:lumOff val="5000"/>
                  </a:schemeClr>
                </a:solidFill>
                <a:latin typeface="汉仪细简黑简" panose="00020600040101010101" charset="-122"/>
                <a:ea typeface="汉仪细简黑简" panose="00020600040101010101" charset="-122"/>
              </a:rPr>
              <a:t>Contents</a:t>
            </a:r>
            <a:endParaRPr lang="en-US" altLang="zh-CN" sz="5400">
              <a:solidFill>
                <a:schemeClr val="tx1">
                  <a:lumMod val="95000"/>
                  <a:lumOff val="5000"/>
                </a:schemeClr>
              </a:solidFill>
              <a:latin typeface="汉仪细简黑简" panose="00020600040101010101" charset="-122"/>
              <a:ea typeface="汉仪细简黑简" panose="00020600040101010101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1069975" y="1802765"/>
            <a:ext cx="3084195" cy="26460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algn="l" defTabSz="914400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660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  <a:alpha val="9000"/>
                  </a:schemeClr>
                </a:solidFill>
                <a:uLnTx/>
                <a:uFillTx/>
                <a:latin typeface="汉仪细简黑简" panose="00020600040101010101" charset="-122"/>
                <a:ea typeface="汉仪细简黑简" panose="00020600040101010101" charset="-122"/>
                <a:cs typeface="Segoe UI Black" panose="020B0A02040204020203" charset="0"/>
                <a:sym typeface="+mn-ea"/>
              </a:rPr>
              <a:t>01</a:t>
            </a:r>
            <a:endParaRPr lang="en-US" altLang="zh-CN" sz="16600" noProof="0" dirty="0">
              <a:ln>
                <a:noFill/>
              </a:ln>
              <a:solidFill>
                <a:schemeClr val="tx1">
                  <a:lumMod val="75000"/>
                  <a:lumOff val="25000"/>
                  <a:alpha val="9000"/>
                </a:schemeClr>
              </a:solidFill>
              <a:uLnTx/>
              <a:uFillTx/>
              <a:latin typeface="汉仪细简黑简" panose="00020600040101010101" charset="-122"/>
              <a:ea typeface="汉仪细简黑简" panose="00020600040101010101" charset="-122"/>
              <a:cs typeface="Segoe UI Black" panose="020B0A02040204020203" charset="0"/>
              <a:sym typeface="+mn-ea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1134745" y="2962275"/>
            <a:ext cx="2330450" cy="329565"/>
          </a:xfrm>
          <a:prstGeom prst="rect">
            <a:avLst/>
          </a:prstGeom>
          <a:noFill/>
        </p:spPr>
        <p:txBody>
          <a:bodyPr anchor="ctr"/>
          <a:p>
            <a:pPr algn="ctr" fontAlgn="auto"/>
            <a:r>
              <a:rPr lang="en-US" altLang="zh-CN" sz="140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uLnTx/>
                <a:uFillTx/>
                <a:latin typeface="+mn-ea"/>
                <a:cs typeface="Segoe UI Light" panose="020B0502040204020203" charset="0"/>
                <a:sym typeface="+mn-ea"/>
              </a:rPr>
              <a:t>Problem Statement &amp; Motivation</a:t>
            </a:r>
            <a:endParaRPr kumimoji="0" lang="en-US" altLang="zh-CN" sz="140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n-ea"/>
              <a:cs typeface="Segoe UI Light" panose="020B0502040204020203" charset="0"/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575810" y="1804035"/>
            <a:ext cx="3084195" cy="26460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algn="l" defTabSz="914400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660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  <a:alpha val="9000"/>
                  </a:schemeClr>
                </a:solidFill>
                <a:uLnTx/>
                <a:uFillTx/>
                <a:latin typeface="汉仪细简黑简" panose="00020600040101010101" charset="-122"/>
                <a:ea typeface="汉仪细简黑简" panose="00020600040101010101" charset="-122"/>
                <a:cs typeface="Segoe UI Black" panose="020B0A02040204020203" charset="0"/>
                <a:sym typeface="+mn-ea"/>
              </a:rPr>
              <a:t>02</a:t>
            </a:r>
            <a:endParaRPr lang="en-US" altLang="zh-CN" sz="16600" noProof="0" dirty="0">
              <a:ln>
                <a:noFill/>
              </a:ln>
              <a:solidFill>
                <a:schemeClr val="tx1">
                  <a:lumMod val="75000"/>
                  <a:lumOff val="25000"/>
                  <a:alpha val="9000"/>
                </a:schemeClr>
              </a:solidFill>
              <a:uLnTx/>
              <a:uFillTx/>
              <a:latin typeface="汉仪细简黑简" panose="00020600040101010101" charset="-122"/>
              <a:ea typeface="汉仪细简黑简" panose="00020600040101010101" charset="-122"/>
              <a:cs typeface="Segoe UI Black" panose="020B0A02040204020203" charset="0"/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640580" y="2962275"/>
            <a:ext cx="2330450" cy="329565"/>
          </a:xfrm>
          <a:prstGeom prst="rect">
            <a:avLst/>
          </a:prstGeom>
          <a:noFill/>
        </p:spPr>
        <p:txBody>
          <a:bodyPr anchor="ctr"/>
          <a:p>
            <a:pPr algn="ctr" fontAlgn="auto"/>
            <a:r>
              <a:rPr lang="en-US" altLang="zh-CN" sz="140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uLnTx/>
                <a:uFillTx/>
                <a:latin typeface="+mn-ea"/>
                <a:cs typeface="Segoe UI Light" panose="020B0502040204020203" charset="0"/>
                <a:sym typeface="+mn-ea"/>
              </a:rPr>
              <a:t>System Design</a:t>
            </a:r>
            <a:endParaRPr lang="en-US" altLang="zh-CN" sz="140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uLnTx/>
              <a:uFillTx/>
              <a:latin typeface="+mn-ea"/>
              <a:cs typeface="Segoe UI Light" panose="020B0502040204020203" charset="0"/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069975" y="3839210"/>
            <a:ext cx="3084195" cy="26460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algn="l" defTabSz="914400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660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  <a:alpha val="9000"/>
                  </a:schemeClr>
                </a:solidFill>
                <a:uLnTx/>
                <a:uFillTx/>
                <a:latin typeface="汉仪细简黑简" panose="00020600040101010101" charset="-122"/>
                <a:ea typeface="汉仪细简黑简" panose="00020600040101010101" charset="-122"/>
                <a:cs typeface="Segoe UI Black" panose="020B0A02040204020203" charset="0"/>
                <a:sym typeface="+mn-ea"/>
              </a:rPr>
              <a:t>03</a:t>
            </a:r>
            <a:endParaRPr lang="en-US" altLang="zh-CN" sz="16600" noProof="0" dirty="0">
              <a:ln>
                <a:noFill/>
              </a:ln>
              <a:solidFill>
                <a:schemeClr val="tx1">
                  <a:lumMod val="75000"/>
                  <a:lumOff val="25000"/>
                  <a:alpha val="9000"/>
                </a:schemeClr>
              </a:solidFill>
              <a:uLnTx/>
              <a:uFillTx/>
              <a:latin typeface="汉仪细简黑简" panose="00020600040101010101" charset="-122"/>
              <a:ea typeface="汉仪细简黑简" panose="00020600040101010101" charset="-122"/>
              <a:cs typeface="Segoe UI Black" panose="020B0A02040204020203" charset="0"/>
              <a:sym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134745" y="5073650"/>
            <a:ext cx="2330450" cy="329565"/>
          </a:xfrm>
          <a:prstGeom prst="rect">
            <a:avLst/>
          </a:prstGeom>
          <a:noFill/>
        </p:spPr>
        <p:txBody>
          <a:bodyPr anchor="ctr"/>
          <a:p>
            <a:pPr algn="ctr" fontAlgn="auto"/>
            <a:r>
              <a:rPr lang="en-US" altLang="zh-CN" sz="140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uLnTx/>
                <a:uFillTx/>
                <a:latin typeface="+mn-ea"/>
                <a:cs typeface="Segoe UI Light" panose="020B0502040204020203" charset="0"/>
                <a:sym typeface="+mn-ea"/>
              </a:rPr>
              <a:t>Implemented Prototype</a:t>
            </a:r>
            <a:endParaRPr lang="en-US" altLang="zh-CN" sz="140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uLnTx/>
              <a:uFillTx/>
              <a:latin typeface="+mn-ea"/>
              <a:cs typeface="Segoe UI Light" panose="020B0502040204020203" charset="0"/>
              <a:sym typeface="+mn-ea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4575810" y="3839210"/>
            <a:ext cx="3084195" cy="26460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algn="l" defTabSz="914400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660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  <a:alpha val="9000"/>
                  </a:schemeClr>
                </a:solidFill>
                <a:uLnTx/>
                <a:uFillTx/>
                <a:latin typeface="汉仪细简黑简" panose="00020600040101010101" charset="-122"/>
                <a:ea typeface="汉仪细简黑简" panose="00020600040101010101" charset="-122"/>
                <a:cs typeface="Segoe UI Black" panose="020B0A02040204020203" charset="0"/>
                <a:sym typeface="+mn-ea"/>
              </a:rPr>
              <a:t>04</a:t>
            </a:r>
            <a:endParaRPr lang="en-US" altLang="zh-CN" sz="16600" noProof="0" dirty="0">
              <a:ln>
                <a:noFill/>
              </a:ln>
              <a:solidFill>
                <a:schemeClr val="tx1">
                  <a:lumMod val="75000"/>
                  <a:lumOff val="25000"/>
                  <a:alpha val="9000"/>
                </a:schemeClr>
              </a:solidFill>
              <a:uLnTx/>
              <a:uFillTx/>
              <a:latin typeface="汉仪细简黑简" panose="00020600040101010101" charset="-122"/>
              <a:ea typeface="汉仪细简黑简" panose="00020600040101010101" charset="-122"/>
              <a:cs typeface="Segoe UI Black" panose="020B0A02040204020203" charset="0"/>
              <a:sym typeface="+mn-ea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4640580" y="5073650"/>
            <a:ext cx="2330450" cy="329565"/>
          </a:xfrm>
          <a:prstGeom prst="rect">
            <a:avLst/>
          </a:prstGeom>
          <a:noFill/>
        </p:spPr>
        <p:txBody>
          <a:bodyPr anchor="ctr"/>
          <a:p>
            <a:pPr algn="ctr" fontAlgn="auto"/>
            <a:r>
              <a:rPr lang="en-US" altLang="zh-CN" sz="140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uLnTx/>
                <a:uFillTx/>
                <a:latin typeface="+mn-ea"/>
                <a:cs typeface="Segoe UI Light" panose="020B0502040204020203" charset="0"/>
                <a:sym typeface="+mn-ea"/>
              </a:rPr>
              <a:t>Demo</a:t>
            </a:r>
            <a:endParaRPr lang="en-US" altLang="zh-CN" sz="140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uLnTx/>
              <a:uFillTx/>
              <a:latin typeface="+mn-ea"/>
              <a:cs typeface="Segoe UI Light" panose="020B0502040204020203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9" name="文本框 28"/>
          <p:cNvSpPr txBox="1"/>
          <p:nvPr/>
        </p:nvSpPr>
        <p:spPr>
          <a:xfrm>
            <a:off x="368935" y="2374265"/>
            <a:ext cx="2160905" cy="2214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algn="l" defTabSz="914400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380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uLnTx/>
                <a:uFillTx/>
                <a:latin typeface="汉仪细简黑简" panose="00020600040101010101" charset="-122"/>
                <a:ea typeface="汉仪细简黑简" panose="00020600040101010101" charset="-122"/>
                <a:cs typeface="Segoe UI Black" panose="020B0A02040204020203" charset="0"/>
                <a:sym typeface="+mn-ea"/>
              </a:rPr>
              <a:t>04</a:t>
            </a:r>
            <a:endParaRPr lang="en-US" altLang="zh-CN" sz="1380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uLnTx/>
              <a:uFillTx/>
              <a:latin typeface="汉仪细简黑简" panose="00020600040101010101" charset="-122"/>
              <a:ea typeface="汉仪细简黑简" panose="00020600040101010101" charset="-122"/>
              <a:cs typeface="Segoe UI Black" panose="020B0A02040204020203" charset="0"/>
              <a:sym typeface="+mn-ea"/>
            </a:endParaRPr>
          </a:p>
        </p:txBody>
      </p:sp>
      <p:pic>
        <p:nvPicPr>
          <p:cNvPr id="5" name="图片 4" descr="矢量智能对象 副本 3 拷贝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flipH="1">
            <a:off x="7874635" y="55245"/>
            <a:ext cx="4348480" cy="6852285"/>
          </a:xfrm>
          <a:prstGeom prst="rect">
            <a:avLst/>
          </a:prstGeom>
        </p:spPr>
      </p:pic>
      <p:sp>
        <p:nvSpPr>
          <p:cNvPr id="28" name="文本框 27"/>
          <p:cNvSpPr txBox="1"/>
          <p:nvPr/>
        </p:nvSpPr>
        <p:spPr>
          <a:xfrm>
            <a:off x="2781935" y="2973705"/>
            <a:ext cx="3520440" cy="751840"/>
          </a:xfrm>
          <a:prstGeom prst="rect">
            <a:avLst/>
          </a:prstGeom>
          <a:noFill/>
        </p:spPr>
        <p:txBody>
          <a:bodyPr anchor="ctr"/>
          <a:p>
            <a:pPr algn="l" fontAlgn="auto">
              <a:lnSpc>
                <a:spcPct val="200000"/>
              </a:lnSpc>
            </a:pPr>
            <a:r>
              <a:rPr lang="en-US" altLang="zh-CN" sz="240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uLnTx/>
                <a:uFillTx/>
                <a:latin typeface="+mn-ea"/>
                <a:cs typeface="Segoe UI Light" panose="020B0502040204020203" charset="0"/>
                <a:sym typeface="+mn-ea"/>
              </a:rPr>
              <a:t>Thanks for Listening!</a:t>
            </a:r>
            <a:endParaRPr lang="en-US" altLang="zh-CN" sz="240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uLnTx/>
              <a:uFillTx/>
              <a:latin typeface="+mn-ea"/>
              <a:cs typeface="Segoe UI Light" panose="020B0502040204020203" charset="0"/>
              <a:sym typeface="+mn-ea"/>
            </a:endParaRPr>
          </a:p>
          <a:p>
            <a:pPr algn="l" fontAlgn="auto">
              <a:lnSpc>
                <a:spcPct val="200000"/>
              </a:lnSpc>
            </a:pPr>
            <a:r>
              <a:rPr lang="en-US" altLang="zh-CN" sz="240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uLnTx/>
                <a:uFillTx/>
                <a:latin typeface="+mn-ea"/>
                <a:cs typeface="Segoe UI Light" panose="020B0502040204020203" charset="0"/>
                <a:sym typeface="+mn-ea"/>
              </a:rPr>
              <a:t>Please try the Demo!</a:t>
            </a:r>
            <a:endParaRPr kumimoji="0" lang="en-US" altLang="zh-CN" sz="240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n-ea"/>
              <a:cs typeface="Segoe UI Light" panose="020B0502040204020203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9" name="文本框 28"/>
          <p:cNvSpPr txBox="1"/>
          <p:nvPr/>
        </p:nvSpPr>
        <p:spPr>
          <a:xfrm>
            <a:off x="368935" y="2374265"/>
            <a:ext cx="2160905" cy="2214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algn="l" defTabSz="914400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380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uLnTx/>
                <a:uFillTx/>
                <a:latin typeface="汉仪细简黑简" panose="00020600040101010101" charset="-122"/>
                <a:ea typeface="汉仪细简黑简" panose="00020600040101010101" charset="-122"/>
                <a:cs typeface="Segoe UI Black" panose="020B0A02040204020203" charset="0"/>
                <a:sym typeface="+mn-ea"/>
              </a:rPr>
              <a:t>01</a:t>
            </a:r>
            <a:endParaRPr lang="en-US" altLang="zh-CN" sz="1380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uLnTx/>
              <a:uFillTx/>
              <a:latin typeface="汉仪细简黑简" panose="00020600040101010101" charset="-122"/>
              <a:ea typeface="汉仪细简黑简" panose="00020600040101010101" charset="-122"/>
              <a:cs typeface="Segoe UI Black" panose="020B0A02040204020203" charset="0"/>
              <a:sym typeface="+mn-ea"/>
            </a:endParaRPr>
          </a:p>
        </p:txBody>
      </p:sp>
      <p:pic>
        <p:nvPicPr>
          <p:cNvPr id="5" name="图片 4" descr="矢量智能对象 副本 3 拷贝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flipH="1">
            <a:off x="7874635" y="55245"/>
            <a:ext cx="4348480" cy="6852285"/>
          </a:xfrm>
          <a:prstGeom prst="rect">
            <a:avLst/>
          </a:prstGeom>
        </p:spPr>
      </p:pic>
      <p:sp>
        <p:nvSpPr>
          <p:cNvPr id="28" name="文本框 27"/>
          <p:cNvSpPr txBox="1"/>
          <p:nvPr/>
        </p:nvSpPr>
        <p:spPr>
          <a:xfrm>
            <a:off x="2437130" y="2973705"/>
            <a:ext cx="5842000" cy="751840"/>
          </a:xfrm>
          <a:prstGeom prst="rect">
            <a:avLst/>
          </a:prstGeom>
          <a:noFill/>
        </p:spPr>
        <p:txBody>
          <a:bodyPr anchor="ctr"/>
          <a:p>
            <a:pPr algn="l" fontAlgn="auto">
              <a:lnSpc>
                <a:spcPct val="200000"/>
              </a:lnSpc>
            </a:pPr>
            <a:r>
              <a:rPr lang="en-US" altLang="zh-CN" sz="240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uLnTx/>
                <a:uFillTx/>
                <a:latin typeface="+mn-ea"/>
                <a:cs typeface="Segoe UI Light" panose="020B0502040204020203" charset="0"/>
                <a:sym typeface="+mn-ea"/>
              </a:rPr>
              <a:t>Problem Statement &amp; Motivation </a:t>
            </a:r>
            <a:endParaRPr lang="en-US" altLang="zh-CN" sz="240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uLnTx/>
              <a:uFillTx/>
              <a:latin typeface="+mn-ea"/>
              <a:cs typeface="Segoe UI Light" panose="020B0502040204020203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latin typeface="微软雅黑" charset="0"/>
                <a:ea typeface="微软雅黑" charset="0"/>
                <a:sym typeface="+mn-ea"/>
              </a:rPr>
              <a:t>Search engine vs. LLM</a:t>
            </a:r>
            <a:endParaRPr lang="en-US" altLang="zh-CN">
              <a:latin typeface="微软雅黑" charset="0"/>
              <a:ea typeface="微软雅黑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702435"/>
            <a:ext cx="10515600" cy="4474845"/>
          </a:xfrm>
        </p:spPr>
        <p:txBody>
          <a:bodyPr/>
          <a:p>
            <a:r>
              <a:rPr lang="en-US" altLang="zh-CN">
                <a:latin typeface="微软雅黑" charset="0"/>
                <a:ea typeface="微软雅黑" charset="0"/>
              </a:rPr>
              <a:t>Can large language models (LLM) replace search engines?</a:t>
            </a:r>
            <a:endParaRPr lang="en-US" altLang="zh-CN">
              <a:latin typeface="微软雅黑" charset="0"/>
              <a:ea typeface="微软雅黑" charset="0"/>
            </a:endParaRPr>
          </a:p>
        </p:txBody>
      </p:sp>
      <p:pic>
        <p:nvPicPr>
          <p:cNvPr id="17" name="图片 16" descr="矢量智能对象 副本 3 拷贝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13380000">
            <a:off x="9951085" y="3536950"/>
            <a:ext cx="2748280" cy="433133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4265" y="2650490"/>
            <a:ext cx="4583430" cy="25781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2795270"/>
            <a:ext cx="3761105" cy="228854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5470525" y="3340100"/>
            <a:ext cx="90360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 sz="3600">
              <a:latin typeface="微软雅黑" charset="0"/>
              <a:ea typeface="微软雅黑" charset="0"/>
              <a:cs typeface="微软雅黑" charset="0"/>
            </a:endParaRPr>
          </a:p>
          <a:p>
            <a:r>
              <a:rPr lang="en-US" altLang="zh-CN" sz="3600">
                <a:latin typeface="微软雅黑" charset="0"/>
                <a:ea typeface="微软雅黑" charset="0"/>
                <a:cs typeface="微软雅黑" charset="0"/>
              </a:rPr>
              <a:t>VS.</a:t>
            </a:r>
            <a:endParaRPr lang="en-US" altLang="zh-CN" sz="3600">
              <a:latin typeface="微软雅黑" charset="0"/>
              <a:ea typeface="微软雅黑" charset="0"/>
              <a:cs typeface="微软雅黑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latin typeface="微软雅黑" charset="0"/>
                <a:ea typeface="微软雅黑" charset="0"/>
              </a:rPr>
              <a:t>Search engine vs. LLM</a:t>
            </a:r>
            <a:endParaRPr lang="en-US" altLang="zh-CN">
              <a:latin typeface="微软雅黑" charset="0"/>
              <a:ea typeface="微软雅黑" charset="0"/>
            </a:endParaRPr>
          </a:p>
        </p:txBody>
      </p:sp>
      <p:pic>
        <p:nvPicPr>
          <p:cNvPr id="17" name="图片 16" descr="矢量智能对象 副本 3 拷贝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13380000">
            <a:off x="9951085" y="3536950"/>
            <a:ext cx="2748280" cy="433133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3895" y="6130925"/>
            <a:ext cx="4758055" cy="454660"/>
          </a:xfrm>
          <a:prstGeom prst="rect">
            <a:avLst/>
          </a:prstGeom>
        </p:spPr>
      </p:pic>
      <p:pic>
        <p:nvPicPr>
          <p:cNvPr id="11" name="内容占位符 10"/>
          <p:cNvPicPr>
            <a:picLocks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921635" y="2007870"/>
            <a:ext cx="6071870" cy="423037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1140" y="1435100"/>
            <a:ext cx="6071870" cy="53752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-95250"/>
            <a:ext cx="10515600" cy="1325563"/>
          </a:xfrm>
        </p:spPr>
        <p:txBody>
          <a:bodyPr/>
          <a:p>
            <a:r>
              <a:rPr lang="en-US" altLang="zh-CN">
                <a:latin typeface="微软雅黑" charset="0"/>
                <a:ea typeface="微软雅黑" charset="0"/>
              </a:rPr>
              <a:t>Search engine vs. LLM</a:t>
            </a:r>
            <a:endParaRPr lang="en-US" altLang="zh-CN">
              <a:latin typeface="微软雅黑" charset="0"/>
              <a:ea typeface="微软雅黑" charset="0"/>
            </a:endParaRPr>
          </a:p>
        </p:txBody>
      </p:sp>
      <p:pic>
        <p:nvPicPr>
          <p:cNvPr id="17" name="图片 16" descr="矢量智能对象 副本 3 拷贝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13380000">
            <a:off x="9951085" y="3536950"/>
            <a:ext cx="2748280" cy="4331335"/>
          </a:xfrm>
          <a:prstGeom prst="rect">
            <a:avLst/>
          </a:prstGeom>
        </p:spPr>
      </p:pic>
      <p:graphicFrame>
        <p:nvGraphicFramePr>
          <p:cNvPr id="4" name="内容占位符 3"/>
          <p:cNvGraphicFramePr/>
          <p:nvPr>
            <p:ph idx="1"/>
            <p:custDataLst>
              <p:tags r:id="rId2"/>
            </p:custDataLst>
          </p:nvPr>
        </p:nvGraphicFramePr>
        <p:xfrm>
          <a:off x="236855" y="1230630"/>
          <a:ext cx="5461635" cy="554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30705"/>
                <a:gridCol w="1815465"/>
                <a:gridCol w="1815465"/>
              </a:tblGrid>
              <a:tr h="100584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endParaRPr lang="en-US" altLang="zh-CN" sz="2000">
                        <a:latin typeface="微软雅黑" charset="0"/>
                        <a:ea typeface="微软雅黑" charset="0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altLang="zh-CN" sz="2000">
                          <a:latin typeface="微软雅黑" charset="0"/>
                          <a:ea typeface="微软雅黑" charset="0"/>
                        </a:rPr>
                        <a:t>Deployment</a:t>
                      </a:r>
                      <a:endParaRPr lang="en-US" altLang="zh-CN" sz="2000">
                        <a:latin typeface="微软雅黑" charset="0"/>
                        <a:ea typeface="微软雅黑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altLang="zh-CN" sz="2000">
                          <a:latin typeface="微软雅黑" charset="0"/>
                          <a:ea typeface="微软雅黑" charset="0"/>
                          <a:sym typeface="+mn-ea"/>
                        </a:rPr>
                        <a:t>Search engine</a:t>
                      </a:r>
                      <a:endParaRPr lang="en-US" altLang="zh-CN" sz="2000">
                        <a:latin typeface="微软雅黑" charset="0"/>
                        <a:ea typeface="微软雅黑" charset="0"/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altLang="zh-CN" sz="2000">
                          <a:latin typeface="微软雅黑" charset="0"/>
                          <a:ea typeface="微软雅黑" charset="0"/>
                        </a:rPr>
                        <a:t>Large Language Model</a:t>
                      </a:r>
                      <a:endParaRPr lang="en-US" altLang="zh-CN" sz="2000">
                        <a:latin typeface="微软雅黑" charset="0"/>
                        <a:ea typeface="微软雅黑" charset="0"/>
                      </a:endParaRPr>
                    </a:p>
                  </a:txBody>
                  <a:tcPr/>
                </a:tc>
              </a:tr>
              <a:tr h="1310640">
                <a:tc>
                  <a:txBody>
                    <a:bodyPr/>
                    <a:p>
                      <a:pPr algn="ctr">
                        <a:buNone/>
                      </a:pPr>
                      <a:endParaRPr lang="en-US" altLang="zh-CN" sz="2000">
                        <a:latin typeface="微软雅黑" charset="0"/>
                        <a:ea typeface="微软雅黑" charset="0"/>
                      </a:endParaRPr>
                    </a:p>
                    <a:p>
                      <a:pPr algn="ctr">
                        <a:buNone/>
                      </a:pPr>
                      <a:r>
                        <a:rPr lang="en-US" altLang="zh-CN" sz="2800">
                          <a:latin typeface="微软雅黑" charset="0"/>
                          <a:ea typeface="微软雅黑" charset="0"/>
                          <a:sym typeface="+mn-ea"/>
                        </a:rPr>
                        <a:t>🔧</a:t>
                      </a:r>
                      <a:endParaRPr lang="en-US" altLang="zh-CN" sz="2800">
                        <a:latin typeface="微软雅黑" charset="0"/>
                        <a:ea typeface="微软雅黑" charset="0"/>
                      </a:endParaRPr>
                    </a:p>
                    <a:p>
                      <a:pPr algn="ctr">
                        <a:buNone/>
                      </a:pPr>
                      <a:r>
                        <a:rPr lang="en-US" altLang="zh-CN" sz="2000">
                          <a:latin typeface="微软雅黑" charset="0"/>
                          <a:ea typeface="微软雅黑" charset="0"/>
                        </a:rPr>
                        <a:t>Training Cost</a:t>
                      </a:r>
                      <a:endParaRPr lang="en-US" altLang="zh-CN" sz="2000">
                        <a:latin typeface="微软雅黑" charset="0"/>
                        <a:ea typeface="微软雅黑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2000">
                        <a:latin typeface="微软雅黑" charset="0"/>
                        <a:ea typeface="微软雅黑" charset="0"/>
                        <a:cs typeface="微软雅黑" charset="0"/>
                        <a:sym typeface="+mn-ea"/>
                      </a:endParaRPr>
                    </a:p>
                    <a:p>
                      <a:pPr algn="ctr">
                        <a:buNone/>
                      </a:pPr>
                      <a:r>
                        <a:rPr lang="zh-CN" altLang="en-US" sz="2000">
                          <a:solidFill>
                            <a:schemeClr val="accent6"/>
                          </a:solidFill>
                          <a:latin typeface="微软雅黑" charset="0"/>
                          <a:ea typeface="微软雅黑" charset="0"/>
                          <a:cs typeface="微软雅黑" charset="0"/>
                          <a:sym typeface="+mn-ea"/>
                        </a:rPr>
                        <a:t>☑</a:t>
                      </a:r>
                      <a:endParaRPr lang="zh-CN" altLang="en-US" sz="2000">
                        <a:solidFill>
                          <a:schemeClr val="accent6"/>
                        </a:solidFill>
                        <a:latin typeface="微软雅黑" charset="0"/>
                        <a:ea typeface="微软雅黑" charset="0"/>
                        <a:cs typeface="微软雅黑" charset="0"/>
                        <a:sym typeface="+mn-ea"/>
                      </a:endParaRPr>
                    </a:p>
                    <a:p>
                      <a:pPr algn="ctr">
                        <a:buNone/>
                      </a:pPr>
                      <a:r>
                        <a:rPr lang="en-US" altLang="zh-CN" sz="2000">
                          <a:latin typeface="微软雅黑" charset="0"/>
                          <a:ea typeface="微软雅黑" charset="0"/>
                          <a:cs typeface="微软雅黑" charset="0"/>
                        </a:rPr>
                        <a:t>Google</a:t>
                      </a:r>
                      <a:endParaRPr lang="en-US" altLang="zh-CN" sz="200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  <a:p>
                      <a:pPr algn="ctr">
                        <a:buNone/>
                      </a:pPr>
                      <a:r>
                        <a:rPr lang="en-US" altLang="zh-CN" sz="2000">
                          <a:latin typeface="微软雅黑" charset="0"/>
                          <a:ea typeface="微软雅黑" charset="0"/>
                          <a:cs typeface="微软雅黑" charset="0"/>
                        </a:rPr>
                        <a:t>(Use</a:t>
                      </a:r>
                      <a:r>
                        <a:rPr lang="en-US" altLang="zh-CN" sz="2000">
                          <a:latin typeface="微软雅黑" charset="0"/>
                          <a:ea typeface="微软雅黑" charset="0"/>
                          <a:cs typeface="微软雅黑" charset="0"/>
                        </a:rPr>
                        <a:t> </a:t>
                      </a:r>
                      <a:r>
                        <a:rPr lang="en-US" altLang="zh-CN" sz="2000">
                          <a:latin typeface="微软雅黑" charset="0"/>
                          <a:ea typeface="微软雅黑" charset="0"/>
                          <a:cs typeface="微软雅黑" charset="0"/>
                        </a:rPr>
                        <a:t>No GPU)</a:t>
                      </a:r>
                      <a:endParaRPr lang="en-US" altLang="zh-CN" sz="200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2000">
                        <a:latin typeface="微软雅黑" charset="0"/>
                        <a:ea typeface="微软雅黑" charset="0"/>
                        <a:sym typeface="+mn-ea"/>
                      </a:endParaRPr>
                    </a:p>
                    <a:p>
                      <a:pPr algn="ctr">
                        <a:buNone/>
                      </a:pPr>
                      <a:r>
                        <a:rPr lang="zh-CN" altLang="en-US" sz="2000">
                          <a:latin typeface="微软雅黑" charset="0"/>
                          <a:ea typeface="微软雅黑" charset="0"/>
                          <a:sym typeface="+mn-ea"/>
                        </a:rPr>
                        <a:t>❌</a:t>
                      </a:r>
                      <a:endParaRPr lang="zh-CN" altLang="en-US" sz="2000">
                        <a:latin typeface="微软雅黑" charset="0"/>
                        <a:ea typeface="微软雅黑" charset="0"/>
                        <a:sym typeface="+mn-ea"/>
                      </a:endParaRPr>
                    </a:p>
                    <a:p>
                      <a:pPr algn="ctr">
                        <a:buNone/>
                      </a:pPr>
                      <a:r>
                        <a:rPr lang="en-US" altLang="zh-CN" sz="2000">
                          <a:latin typeface="微软雅黑" charset="0"/>
                          <a:ea typeface="微软雅黑" charset="0"/>
                          <a:sym typeface="+mn-ea"/>
                        </a:rPr>
                        <a:t>GPT4</a:t>
                      </a:r>
                      <a:endParaRPr lang="en-US" altLang="zh-CN" sz="2000">
                        <a:latin typeface="微软雅黑" charset="0"/>
                        <a:ea typeface="微软雅黑" charset="0"/>
                        <a:sym typeface="+mn-ea"/>
                      </a:endParaRPr>
                    </a:p>
                    <a:p>
                      <a:pPr algn="ctr">
                        <a:buNone/>
                      </a:pPr>
                      <a:r>
                        <a:rPr lang="en-US" altLang="zh-CN" sz="2000">
                          <a:latin typeface="微软雅黑" charset="0"/>
                          <a:ea typeface="微软雅黑" charset="0"/>
                          <a:sym typeface="+mn-ea"/>
                        </a:rPr>
                        <a:t>(200</a:t>
                      </a:r>
                      <a:r>
                        <a:rPr lang="en-US" altLang="zh-CN" sz="2000">
                          <a:latin typeface="微软雅黑" charset="0"/>
                          <a:ea typeface="微软雅黑" charset="0"/>
                          <a:sym typeface="+mn-ea"/>
                        </a:rPr>
                        <a:t>M$)</a:t>
                      </a:r>
                      <a:endParaRPr lang="en-US" altLang="zh-CN" sz="2000">
                        <a:latin typeface="微软雅黑" charset="0"/>
                        <a:ea typeface="微软雅黑" charset="0"/>
                        <a:sym typeface="+mn-ea"/>
                      </a:endParaRPr>
                    </a:p>
                  </a:txBody>
                  <a:tcPr/>
                </a:tc>
              </a:tr>
              <a:tr h="1615440">
                <a:tc>
                  <a:txBody>
                    <a:bodyPr/>
                    <a:p>
                      <a:pPr algn="ctr">
                        <a:buNone/>
                      </a:pPr>
                      <a:endParaRPr lang="en-US" altLang="zh-CN" sz="2000">
                        <a:latin typeface="微软雅黑" charset="0"/>
                        <a:ea typeface="微软雅黑" charset="0"/>
                      </a:endParaRPr>
                    </a:p>
                    <a:p>
                      <a:pPr algn="ctr">
                        <a:buNone/>
                      </a:pPr>
                      <a:r>
                        <a:rPr lang="en-US" altLang="zh-CN" sz="2800">
                          <a:latin typeface="微软雅黑" charset="0"/>
                          <a:ea typeface="微软雅黑" charset="0"/>
                        </a:rPr>
                        <a:t>💰</a:t>
                      </a:r>
                      <a:endParaRPr lang="en-US" altLang="zh-CN" sz="2800">
                        <a:latin typeface="微软雅黑" charset="0"/>
                        <a:ea typeface="微软雅黑" charset="0"/>
                      </a:endParaRPr>
                    </a:p>
                    <a:p>
                      <a:pPr algn="ctr">
                        <a:buNone/>
                      </a:pPr>
                      <a:r>
                        <a:rPr lang="en-US" altLang="zh-CN" sz="2000">
                          <a:latin typeface="微软雅黑" charset="0"/>
                          <a:ea typeface="微软雅黑" charset="0"/>
                        </a:rPr>
                        <a:t>Inference Cost</a:t>
                      </a:r>
                      <a:endParaRPr lang="en-US" altLang="zh-CN" sz="2000">
                        <a:latin typeface="微软雅黑" charset="0"/>
                        <a:ea typeface="微软雅黑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2000">
                        <a:latin typeface="微软雅黑" charset="0"/>
                        <a:ea typeface="微软雅黑" charset="0"/>
                        <a:cs typeface="微软雅黑" charset="0"/>
                        <a:sym typeface="+mn-ea"/>
                      </a:endParaRPr>
                    </a:p>
                    <a:p>
                      <a:pPr algn="ctr">
                        <a:buNone/>
                      </a:pPr>
                      <a:r>
                        <a:rPr lang="zh-CN" altLang="en-US" sz="2000">
                          <a:solidFill>
                            <a:schemeClr val="accent6"/>
                          </a:solidFill>
                          <a:latin typeface="微软雅黑" charset="0"/>
                          <a:ea typeface="微软雅黑" charset="0"/>
                          <a:cs typeface="微软雅黑" charset="0"/>
                          <a:sym typeface="+mn-ea"/>
                        </a:rPr>
                        <a:t>☑</a:t>
                      </a:r>
                      <a:endParaRPr lang="zh-CN" altLang="en-US" sz="2000">
                        <a:solidFill>
                          <a:schemeClr val="accent6"/>
                        </a:solidFill>
                        <a:latin typeface="微软雅黑" charset="0"/>
                        <a:ea typeface="微软雅黑" charset="0"/>
                        <a:cs typeface="微软雅黑" charset="0"/>
                        <a:sym typeface="+mn-ea"/>
                      </a:endParaRPr>
                    </a:p>
                    <a:p>
                      <a:pPr algn="ctr">
                        <a:buNone/>
                      </a:pPr>
                      <a:r>
                        <a:rPr lang="en-US" altLang="zh-CN" sz="2000">
                          <a:latin typeface="微软雅黑" charset="0"/>
                          <a:ea typeface="微软雅黑" charset="0"/>
                          <a:cs typeface="微软雅黑" charset="0"/>
                        </a:rPr>
                        <a:t>Google</a:t>
                      </a:r>
                      <a:endParaRPr lang="en-US" altLang="zh-CN" sz="200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  <a:p>
                      <a:pPr algn="ctr">
                        <a:buNone/>
                      </a:pPr>
                      <a:r>
                        <a:rPr lang="en-US" altLang="zh-CN" sz="2000">
                          <a:latin typeface="微软雅黑" charset="0"/>
                          <a:ea typeface="微软雅黑" charset="0"/>
                          <a:cs typeface="微软雅黑" charset="0"/>
                        </a:rPr>
                        <a:t>(Ads for customer</a:t>
                      </a:r>
                      <a:r>
                        <a:rPr lang="en-US" altLang="zh-CN" sz="2000">
                          <a:latin typeface="微软雅黑" charset="0"/>
                          <a:ea typeface="微软雅黑" charset="0"/>
                          <a:cs typeface="微软雅黑" charset="0"/>
                        </a:rPr>
                        <a:t>s)</a:t>
                      </a:r>
                      <a:endParaRPr lang="en-US" altLang="zh-CN" sz="200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2000">
                        <a:latin typeface="微软雅黑" charset="0"/>
                        <a:ea typeface="微软雅黑" charset="0"/>
                        <a:sym typeface="+mn-ea"/>
                      </a:endParaRPr>
                    </a:p>
                    <a:p>
                      <a:pPr algn="ctr">
                        <a:buNone/>
                      </a:pPr>
                      <a:r>
                        <a:rPr lang="zh-CN" altLang="en-US" sz="2000">
                          <a:latin typeface="微软雅黑" charset="0"/>
                          <a:ea typeface="微软雅黑" charset="0"/>
                          <a:sym typeface="+mn-ea"/>
                        </a:rPr>
                        <a:t>❌</a:t>
                      </a:r>
                      <a:endParaRPr lang="zh-CN" altLang="en-US" sz="2000">
                        <a:latin typeface="微软雅黑" charset="0"/>
                        <a:ea typeface="微软雅黑" charset="0"/>
                        <a:sym typeface="+mn-ea"/>
                      </a:endParaRPr>
                    </a:p>
                    <a:p>
                      <a:pPr algn="ctr">
                        <a:buNone/>
                      </a:pPr>
                      <a:r>
                        <a:rPr lang="en-US" altLang="zh-CN" sz="2000">
                          <a:latin typeface="微软雅黑" charset="0"/>
                          <a:ea typeface="微软雅黑" charset="0"/>
                          <a:sym typeface="+mn-ea"/>
                        </a:rPr>
                        <a:t>GPT4</a:t>
                      </a:r>
                      <a:endParaRPr lang="en-US" altLang="zh-CN" sz="2000">
                        <a:latin typeface="微软雅黑" charset="0"/>
                        <a:ea typeface="微软雅黑" charset="0"/>
                        <a:sym typeface="+mn-ea"/>
                      </a:endParaRPr>
                    </a:p>
                    <a:p>
                      <a:pPr algn="ctr">
                        <a:buNone/>
                      </a:pPr>
                      <a:r>
                        <a:rPr lang="en-US" altLang="zh-CN" sz="2000">
                          <a:latin typeface="微软雅黑" charset="0"/>
                          <a:ea typeface="微软雅黑" charset="0"/>
                          <a:sym typeface="+mn-ea"/>
                        </a:rPr>
                        <a:t>($0.03 for 1K tokens)</a:t>
                      </a:r>
                      <a:endParaRPr lang="en-US" altLang="zh-CN" sz="2000">
                        <a:latin typeface="微软雅黑" charset="0"/>
                        <a:ea typeface="微软雅黑" charset="0"/>
                        <a:sym typeface="+mn-ea"/>
                      </a:endParaRPr>
                    </a:p>
                  </a:txBody>
                  <a:tcPr/>
                </a:tc>
              </a:tr>
              <a:tr h="1615440">
                <a:tc>
                  <a:txBody>
                    <a:bodyPr/>
                    <a:p>
                      <a:pPr algn="ctr">
                        <a:buNone/>
                      </a:pPr>
                      <a:endParaRPr lang="en-US" altLang="zh-CN" sz="2000">
                        <a:latin typeface="微软雅黑" charset="0"/>
                        <a:ea typeface="微软雅黑" charset="0"/>
                      </a:endParaRPr>
                    </a:p>
                    <a:p>
                      <a:pPr algn="ctr">
                        <a:buNone/>
                      </a:pPr>
                      <a:r>
                        <a:rPr lang="en-US" altLang="zh-CN" sz="2800">
                          <a:latin typeface="微软雅黑" charset="0"/>
                          <a:ea typeface="微软雅黑" charset="0"/>
                        </a:rPr>
                        <a:t>⏰</a:t>
                      </a:r>
                      <a:endParaRPr lang="en-US" altLang="zh-CN" sz="2800">
                        <a:latin typeface="微软雅黑" charset="0"/>
                        <a:ea typeface="微软雅黑" charset="0"/>
                      </a:endParaRPr>
                    </a:p>
                    <a:p>
                      <a:pPr algn="ctr">
                        <a:buNone/>
                      </a:pPr>
                      <a:r>
                        <a:rPr lang="en-US" altLang="zh-CN" sz="2000">
                          <a:latin typeface="微软雅黑" charset="0"/>
                          <a:ea typeface="微软雅黑" charset="0"/>
                        </a:rPr>
                        <a:t>Time Efficiency</a:t>
                      </a:r>
                      <a:endParaRPr lang="en-US" altLang="zh-CN" sz="2000">
                        <a:latin typeface="微软雅黑" charset="0"/>
                        <a:ea typeface="微软雅黑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2000">
                        <a:latin typeface="微软雅黑" charset="0"/>
                        <a:ea typeface="微软雅黑" charset="0"/>
                        <a:cs typeface="微软雅黑" charset="0"/>
                        <a:sym typeface="+mn-ea"/>
                      </a:endParaRPr>
                    </a:p>
                    <a:p>
                      <a:pPr algn="ctr">
                        <a:buNone/>
                      </a:pPr>
                      <a:r>
                        <a:rPr lang="zh-CN" altLang="en-US" sz="2000">
                          <a:latin typeface="微软雅黑" charset="0"/>
                          <a:ea typeface="微软雅黑" charset="0"/>
                          <a:cs typeface="微软雅黑" charset="0"/>
                          <a:sym typeface="+mn-ea"/>
                        </a:rPr>
                        <a:t>☑</a:t>
                      </a:r>
                      <a:endParaRPr lang="zh-CN" altLang="en-US" sz="2000">
                        <a:latin typeface="微软雅黑" charset="0"/>
                        <a:ea typeface="微软雅黑" charset="0"/>
                        <a:cs typeface="微软雅黑" charset="0"/>
                        <a:sym typeface="+mn-ea"/>
                      </a:endParaRPr>
                    </a:p>
                    <a:p>
                      <a:pPr algn="ctr">
                        <a:buNone/>
                      </a:pPr>
                      <a:r>
                        <a:rPr lang="en-US" altLang="zh-CN" sz="2000">
                          <a:latin typeface="微软雅黑" charset="0"/>
                          <a:ea typeface="微软雅黑" charset="0"/>
                          <a:cs typeface="微软雅黑" charset="0"/>
                          <a:sym typeface="+mn-ea"/>
                        </a:rPr>
                        <a:t>Google</a:t>
                      </a:r>
                      <a:endParaRPr lang="en-US" altLang="zh-CN" sz="200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  <a:p>
                      <a:pPr algn="ctr">
                        <a:buNone/>
                      </a:pPr>
                      <a:r>
                        <a:rPr lang="en-US" altLang="zh-CN" sz="2000">
                          <a:latin typeface="微软雅黑" charset="0"/>
                          <a:ea typeface="微软雅黑" charset="0"/>
                          <a:cs typeface="微软雅黑" charset="0"/>
                          <a:sym typeface="+mn-ea"/>
                        </a:rPr>
                        <a:t>(within 1</a:t>
                      </a:r>
                      <a:endParaRPr lang="en-US" altLang="zh-CN" sz="2000">
                        <a:latin typeface="微软雅黑" charset="0"/>
                        <a:ea typeface="微软雅黑" charset="0"/>
                        <a:cs typeface="微软雅黑" charset="0"/>
                        <a:sym typeface="+mn-ea"/>
                      </a:endParaRPr>
                    </a:p>
                    <a:p>
                      <a:pPr algn="ctr">
                        <a:buNone/>
                      </a:pPr>
                      <a:r>
                        <a:rPr lang="en-US" altLang="zh-CN" sz="2000">
                          <a:latin typeface="微软雅黑" charset="0"/>
                          <a:ea typeface="微软雅黑" charset="0"/>
                          <a:cs typeface="微软雅黑" charset="0"/>
                          <a:sym typeface="+mn-ea"/>
                        </a:rPr>
                        <a:t>second)</a:t>
                      </a:r>
                      <a:endParaRPr lang="zh-CN" altLang="en-US" sz="2000">
                        <a:latin typeface="微软雅黑" charset="0"/>
                        <a:ea typeface="微软雅黑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2000">
                        <a:latin typeface="微软雅黑" charset="0"/>
                        <a:ea typeface="微软雅黑" charset="0"/>
                        <a:sym typeface="+mn-ea"/>
                      </a:endParaRPr>
                    </a:p>
                    <a:p>
                      <a:pPr algn="ctr">
                        <a:buNone/>
                      </a:pPr>
                      <a:r>
                        <a:rPr lang="zh-CN" altLang="en-US" sz="2000">
                          <a:latin typeface="微软雅黑" charset="0"/>
                          <a:ea typeface="微软雅黑" charset="0"/>
                          <a:sym typeface="+mn-ea"/>
                        </a:rPr>
                        <a:t>❌</a:t>
                      </a:r>
                      <a:endParaRPr lang="zh-CN" altLang="en-US" sz="2000">
                        <a:latin typeface="微软雅黑" charset="0"/>
                        <a:ea typeface="微软雅黑" charset="0"/>
                        <a:sym typeface="+mn-ea"/>
                      </a:endParaRPr>
                    </a:p>
                    <a:p>
                      <a:pPr algn="ctr">
                        <a:buNone/>
                      </a:pPr>
                      <a:r>
                        <a:rPr lang="en-US" altLang="zh-CN" sz="2000">
                          <a:latin typeface="微软雅黑" charset="0"/>
                          <a:ea typeface="微软雅黑" charset="0"/>
                          <a:sym typeface="+mn-ea"/>
                        </a:rPr>
                        <a:t>GPT4</a:t>
                      </a:r>
                      <a:endParaRPr lang="en-US" altLang="zh-CN" sz="2000">
                        <a:latin typeface="微软雅黑" charset="0"/>
                        <a:ea typeface="微软雅黑" charset="0"/>
                        <a:sym typeface="+mn-ea"/>
                      </a:endParaRPr>
                    </a:p>
                    <a:p>
                      <a:pPr algn="ctr">
                        <a:buNone/>
                      </a:pPr>
                      <a:r>
                        <a:rPr lang="en-US" altLang="zh-CN" sz="2000">
                          <a:latin typeface="微软雅黑" charset="0"/>
                          <a:ea typeface="微软雅黑" charset="0"/>
                          <a:sym typeface="+mn-ea"/>
                        </a:rPr>
                        <a:t>(10-20 seconds)</a:t>
                      </a:r>
                      <a:endParaRPr lang="zh-CN" altLang="en-US" sz="2000">
                        <a:latin typeface="微软雅黑" charset="0"/>
                        <a:ea typeface="微软雅黑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表格 4"/>
          <p:cNvGraphicFramePr/>
          <p:nvPr>
            <p:custDataLst>
              <p:tags r:id="rId3"/>
            </p:custDataLst>
          </p:nvPr>
        </p:nvGraphicFramePr>
        <p:xfrm>
          <a:off x="6452235" y="1523365"/>
          <a:ext cx="5461635" cy="5059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0545"/>
                <a:gridCol w="1820545"/>
                <a:gridCol w="1820545"/>
              </a:tblGrid>
              <a:tr h="100584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endParaRPr lang="en-US" altLang="zh-CN" sz="2000">
                        <a:latin typeface="微软雅黑" charset="0"/>
                        <a:ea typeface="微软雅黑" charset="0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altLang="zh-CN" sz="2000">
                          <a:latin typeface="微软雅黑" charset="0"/>
                          <a:ea typeface="微软雅黑" charset="0"/>
                        </a:rPr>
                        <a:t>Service</a:t>
                      </a:r>
                      <a:endParaRPr lang="en-US" altLang="zh-CN" sz="2000">
                        <a:latin typeface="微软雅黑" charset="0"/>
                        <a:ea typeface="微软雅黑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altLang="zh-CN" sz="2000">
                          <a:latin typeface="微软雅黑" charset="0"/>
                          <a:ea typeface="微软雅黑" charset="0"/>
                          <a:sym typeface="+mn-ea"/>
                        </a:rPr>
                        <a:t>Search engine</a:t>
                      </a:r>
                      <a:endParaRPr lang="en-US" altLang="zh-CN" sz="2000">
                        <a:latin typeface="微软雅黑" charset="0"/>
                        <a:ea typeface="微软雅黑" charset="0"/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altLang="zh-CN" sz="2000">
                          <a:latin typeface="微软雅黑" charset="0"/>
                          <a:ea typeface="微软雅黑" charset="0"/>
                        </a:rPr>
                        <a:t>Large Language Model</a:t>
                      </a:r>
                      <a:endParaRPr lang="en-US" altLang="zh-CN" sz="2000">
                        <a:latin typeface="微软雅黑" charset="0"/>
                        <a:ea typeface="微软雅黑" charset="0"/>
                      </a:endParaRPr>
                    </a:p>
                  </a:txBody>
                  <a:tcPr/>
                </a:tc>
              </a:tr>
              <a:tr h="1310640">
                <a:tc>
                  <a:txBody>
                    <a:bodyPr/>
                    <a:p>
                      <a:pPr algn="ctr">
                        <a:buNone/>
                      </a:pPr>
                      <a:endParaRPr lang="en-US" altLang="zh-CN" sz="2000">
                        <a:latin typeface="微软雅黑" charset="0"/>
                        <a:ea typeface="微软雅黑" charset="0"/>
                      </a:endParaRPr>
                    </a:p>
                    <a:p>
                      <a:pPr algn="ctr">
                        <a:buNone/>
                      </a:pPr>
                      <a:r>
                        <a:rPr lang="en-US" altLang="zh-CN" sz="2800">
                          <a:latin typeface="微软雅黑" charset="0"/>
                          <a:ea typeface="微软雅黑" charset="0"/>
                        </a:rPr>
                        <a:t>🪩</a:t>
                      </a:r>
                      <a:endParaRPr lang="en-US" altLang="zh-CN" sz="2800">
                        <a:latin typeface="微软雅黑" charset="0"/>
                        <a:ea typeface="微软雅黑" charset="0"/>
                      </a:endParaRPr>
                    </a:p>
                    <a:p>
                      <a:pPr algn="ctr">
                        <a:buNone/>
                      </a:pPr>
                      <a:r>
                        <a:rPr lang="en-US" altLang="zh-CN" sz="2000">
                          <a:latin typeface="微软雅黑" charset="0"/>
                          <a:ea typeface="微软雅黑" charset="0"/>
                        </a:rPr>
                        <a:t>Response</a:t>
                      </a:r>
                      <a:endParaRPr lang="en-US" altLang="zh-CN" sz="2000">
                        <a:latin typeface="微软雅黑" charset="0"/>
                        <a:ea typeface="微软雅黑" charset="0"/>
                      </a:endParaRPr>
                    </a:p>
                    <a:p>
                      <a:pPr algn="ctr">
                        <a:buNone/>
                      </a:pPr>
                      <a:r>
                        <a:rPr lang="en-US" altLang="zh-CN" sz="2000">
                          <a:latin typeface="微软雅黑" charset="0"/>
                          <a:ea typeface="微软雅黑" charset="0"/>
                        </a:rPr>
                        <a:t>Numbers</a:t>
                      </a:r>
                      <a:endParaRPr lang="en-US" altLang="zh-CN" sz="2000">
                        <a:latin typeface="微软雅黑" charset="0"/>
                        <a:ea typeface="微软雅黑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2000">
                        <a:latin typeface="微软雅黑" charset="0"/>
                        <a:ea typeface="微软雅黑" charset="0"/>
                        <a:cs typeface="微软雅黑" charset="0"/>
                        <a:sym typeface="+mn-ea"/>
                      </a:endParaRPr>
                    </a:p>
                    <a:p>
                      <a:pPr algn="ctr">
                        <a:buNone/>
                      </a:pPr>
                      <a:r>
                        <a:rPr lang="zh-CN" altLang="en-US" sz="2000">
                          <a:solidFill>
                            <a:schemeClr val="accent6"/>
                          </a:solidFill>
                          <a:latin typeface="微软雅黑" charset="0"/>
                          <a:ea typeface="微软雅黑" charset="0"/>
                          <a:cs typeface="微软雅黑" charset="0"/>
                          <a:sym typeface="+mn-ea"/>
                        </a:rPr>
                        <a:t>☑</a:t>
                      </a:r>
                      <a:endParaRPr lang="en-US" altLang="zh-CN" sz="200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  <a:p>
                      <a:pPr algn="ctr">
                        <a:buNone/>
                      </a:pPr>
                      <a:r>
                        <a:rPr lang="en-US" altLang="zh-CN" sz="2000">
                          <a:latin typeface="微软雅黑" charset="0"/>
                          <a:ea typeface="微软雅黑" charset="0"/>
                          <a:cs typeface="微软雅黑" charset="0"/>
                        </a:rPr>
                        <a:t>(</a:t>
                      </a:r>
                      <a:r>
                        <a:rPr lang="en-US" altLang="zh-CN" sz="2000">
                          <a:latin typeface="微软雅黑" charset="0"/>
                          <a:ea typeface="微软雅黑" charset="0"/>
                          <a:sym typeface="+mn-ea"/>
                        </a:rPr>
                        <a:t> 100M</a:t>
                      </a:r>
                      <a:endParaRPr lang="en-US" altLang="zh-CN" sz="2000">
                        <a:latin typeface="微软雅黑" charset="0"/>
                        <a:ea typeface="微软雅黑" charset="0"/>
                        <a:sym typeface="+mn-ea"/>
                      </a:endParaRPr>
                    </a:p>
                    <a:p>
                      <a:pPr algn="ctr">
                        <a:buNone/>
                      </a:pPr>
                      <a:r>
                        <a:rPr lang="en-US" altLang="zh-CN" sz="2000">
                          <a:latin typeface="微软雅黑" charset="0"/>
                          <a:ea typeface="微软雅黑" charset="0"/>
                          <a:sym typeface="+mn-ea"/>
                        </a:rPr>
                        <a:t>responses</a:t>
                      </a:r>
                      <a:r>
                        <a:rPr lang="en-US" altLang="zh-CN" sz="2000">
                          <a:latin typeface="微软雅黑" charset="0"/>
                          <a:ea typeface="微软雅黑" charset="0"/>
                          <a:cs typeface="微软雅黑" charset="0"/>
                        </a:rPr>
                        <a:t>)</a:t>
                      </a:r>
                      <a:endParaRPr lang="en-US" altLang="zh-CN" sz="200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2000">
                        <a:latin typeface="微软雅黑" charset="0"/>
                        <a:ea typeface="微软雅黑" charset="0"/>
                        <a:sym typeface="+mn-ea"/>
                      </a:endParaRPr>
                    </a:p>
                    <a:p>
                      <a:pPr algn="ctr">
                        <a:buNone/>
                      </a:pPr>
                      <a:r>
                        <a:rPr lang="zh-CN" altLang="en-US" sz="2000">
                          <a:latin typeface="微软雅黑" charset="0"/>
                          <a:ea typeface="微软雅黑" charset="0"/>
                          <a:sym typeface="+mn-ea"/>
                        </a:rPr>
                        <a:t>❌</a:t>
                      </a:r>
                      <a:endParaRPr lang="en-US" altLang="zh-CN" sz="2000">
                        <a:latin typeface="微软雅黑" charset="0"/>
                        <a:ea typeface="微软雅黑" charset="0"/>
                        <a:sym typeface="+mn-ea"/>
                      </a:endParaRPr>
                    </a:p>
                    <a:p>
                      <a:pPr algn="ctr">
                        <a:buNone/>
                      </a:pPr>
                      <a:r>
                        <a:rPr lang="en-US" altLang="zh-CN" sz="2000">
                          <a:latin typeface="微软雅黑" charset="0"/>
                          <a:ea typeface="微软雅黑" charset="0"/>
                          <a:sym typeface="+mn-ea"/>
                        </a:rPr>
                        <a:t>(1 response)</a:t>
                      </a:r>
                      <a:endParaRPr lang="en-US" altLang="zh-CN" sz="2000">
                        <a:latin typeface="微软雅黑" charset="0"/>
                        <a:ea typeface="微软雅黑" charset="0"/>
                        <a:sym typeface="+mn-ea"/>
                      </a:endParaRPr>
                    </a:p>
                  </a:txBody>
                  <a:tcPr/>
                </a:tc>
              </a:tr>
              <a:tr h="1432560">
                <a:tc>
                  <a:txBody>
                    <a:bodyPr/>
                    <a:p>
                      <a:pPr algn="ctr">
                        <a:buNone/>
                      </a:pPr>
                      <a:endParaRPr lang="en-US" altLang="zh-CN" sz="2000">
                        <a:latin typeface="微软雅黑" charset="0"/>
                        <a:ea typeface="微软雅黑" charset="0"/>
                      </a:endParaRPr>
                    </a:p>
                    <a:p>
                      <a:pPr algn="ctr">
                        <a:buNone/>
                      </a:pPr>
                      <a:r>
                        <a:rPr lang="en-US" altLang="zh-CN" sz="2800">
                          <a:latin typeface="微软雅黑" charset="0"/>
                          <a:ea typeface="微软雅黑" charset="0"/>
                        </a:rPr>
                        <a:t>💊</a:t>
                      </a:r>
                      <a:endParaRPr lang="en-US" altLang="zh-CN" sz="2800">
                        <a:latin typeface="微软雅黑" charset="0"/>
                        <a:ea typeface="微软雅黑" charset="0"/>
                      </a:endParaRPr>
                    </a:p>
                    <a:p>
                      <a:pPr algn="ctr">
                        <a:buNone/>
                      </a:pPr>
                      <a:r>
                        <a:rPr lang="en-US" altLang="zh-CN" sz="2000">
                          <a:latin typeface="微软雅黑" charset="0"/>
                          <a:ea typeface="微软雅黑" charset="0"/>
                        </a:rPr>
                        <a:t>Safety </a:t>
                      </a:r>
                      <a:endParaRPr lang="en-US" altLang="zh-CN" sz="2000">
                        <a:latin typeface="微软雅黑" charset="0"/>
                        <a:ea typeface="微软雅黑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2000">
                        <a:latin typeface="微软雅黑" charset="0"/>
                        <a:ea typeface="微软雅黑" charset="0"/>
                        <a:cs typeface="微软雅黑" charset="0"/>
                        <a:sym typeface="+mn-ea"/>
                      </a:endParaRPr>
                    </a:p>
                    <a:p>
                      <a:pPr algn="ctr">
                        <a:buNone/>
                      </a:pPr>
                      <a:r>
                        <a:rPr lang="zh-CN" altLang="en-US" sz="2000">
                          <a:latin typeface="微软雅黑" charset="0"/>
                          <a:ea typeface="微软雅黑" charset="0"/>
                          <a:cs typeface="微软雅黑" charset="0"/>
                          <a:sym typeface="+mn-ea"/>
                        </a:rPr>
                        <a:t>☑</a:t>
                      </a:r>
                      <a:endParaRPr lang="en-US" altLang="zh-CN" sz="200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  <a:p>
                      <a:pPr algn="ctr">
                        <a:buNone/>
                      </a:pPr>
                      <a:r>
                        <a:rPr lang="en-US" altLang="zh-CN" sz="2000">
                          <a:latin typeface="微软雅黑" charset="0"/>
                          <a:ea typeface="微软雅黑" charset="0"/>
                          <a:cs typeface="微软雅黑" charset="0"/>
                          <a:sym typeface="+mn-ea"/>
                        </a:rPr>
                        <a:t>(Determinate</a:t>
                      </a:r>
                      <a:endParaRPr lang="en-US" altLang="zh-CN" sz="2000">
                        <a:latin typeface="微软雅黑" charset="0"/>
                        <a:ea typeface="微软雅黑" charset="0"/>
                        <a:cs typeface="微软雅黑" charset="0"/>
                        <a:sym typeface="+mn-ea"/>
                      </a:endParaRPr>
                    </a:p>
                    <a:p>
                      <a:pPr algn="ctr">
                        <a:buNone/>
                      </a:pPr>
                      <a:r>
                        <a:rPr lang="en-US" altLang="zh-CN" sz="2000">
                          <a:latin typeface="微软雅黑" charset="0"/>
                          <a:ea typeface="微软雅黑" charset="0"/>
                          <a:cs typeface="微软雅黑" charset="0"/>
                          <a:sym typeface="+mn-ea"/>
                        </a:rPr>
                        <a:t>results)</a:t>
                      </a:r>
                      <a:endParaRPr lang="zh-CN" altLang="en-US" sz="2000">
                        <a:latin typeface="微软雅黑" charset="0"/>
                        <a:ea typeface="微软雅黑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2000">
                        <a:latin typeface="微软雅黑" charset="0"/>
                        <a:ea typeface="微软雅黑" charset="0"/>
                        <a:sym typeface="+mn-ea"/>
                      </a:endParaRPr>
                    </a:p>
                    <a:p>
                      <a:pPr algn="ctr">
                        <a:buNone/>
                      </a:pPr>
                      <a:r>
                        <a:rPr lang="zh-CN" altLang="en-US" sz="2000">
                          <a:latin typeface="微软雅黑" charset="0"/>
                          <a:ea typeface="微软雅黑" charset="0"/>
                          <a:sym typeface="+mn-ea"/>
                        </a:rPr>
                        <a:t>❌</a:t>
                      </a:r>
                      <a:endParaRPr lang="en-US" altLang="zh-CN" sz="2000">
                        <a:latin typeface="微软雅黑" charset="0"/>
                        <a:ea typeface="微软雅黑" charset="0"/>
                        <a:sym typeface="+mn-ea"/>
                      </a:endParaRPr>
                    </a:p>
                    <a:p>
                      <a:pPr algn="ctr">
                        <a:buNone/>
                      </a:pPr>
                      <a:r>
                        <a:rPr lang="en-US" altLang="zh-CN" sz="2000">
                          <a:latin typeface="微软雅黑" charset="0"/>
                          <a:ea typeface="微软雅黑" charset="0"/>
                          <a:sym typeface="+mn-ea"/>
                        </a:rPr>
                        <a:t>(Misinformation)</a:t>
                      </a:r>
                      <a:endParaRPr lang="zh-CN" altLang="en-US" sz="2000">
                        <a:latin typeface="微软雅黑" charset="0"/>
                        <a:ea typeface="微软雅黑" charset="0"/>
                      </a:endParaRPr>
                    </a:p>
                  </a:txBody>
                  <a:tcPr/>
                </a:tc>
              </a:tr>
              <a:tr h="1310640">
                <a:tc>
                  <a:txBody>
                    <a:bodyPr/>
                    <a:p>
                      <a:pPr algn="ctr">
                        <a:buNone/>
                      </a:pPr>
                      <a:endParaRPr lang="en-US" altLang="zh-CN" sz="2000">
                        <a:latin typeface="微软雅黑" charset="0"/>
                        <a:ea typeface="微软雅黑" charset="0"/>
                      </a:endParaRPr>
                    </a:p>
                    <a:p>
                      <a:pPr algn="ctr">
                        <a:buNone/>
                      </a:pPr>
                      <a:r>
                        <a:rPr lang="en-US" altLang="zh-CN" sz="2800">
                          <a:latin typeface="微软雅黑" charset="0"/>
                          <a:ea typeface="微软雅黑" charset="0"/>
                        </a:rPr>
                        <a:t>📝</a:t>
                      </a:r>
                      <a:endParaRPr lang="en-US" altLang="zh-CN" sz="2800">
                        <a:latin typeface="微软雅黑" charset="0"/>
                        <a:ea typeface="微软雅黑" charset="0"/>
                      </a:endParaRPr>
                    </a:p>
                    <a:p>
                      <a:pPr algn="ctr">
                        <a:buNone/>
                      </a:pPr>
                      <a:r>
                        <a:rPr lang="en-US" altLang="zh-CN" sz="2000">
                          <a:latin typeface="微软雅黑" charset="0"/>
                          <a:ea typeface="微软雅黑" charset="0"/>
                        </a:rPr>
                        <a:t>Creativity</a:t>
                      </a:r>
                      <a:endParaRPr lang="en-US" altLang="zh-CN" sz="2000">
                        <a:latin typeface="微软雅黑" charset="0"/>
                        <a:ea typeface="微软雅黑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2000">
                        <a:latin typeface="微软雅黑" charset="0"/>
                        <a:ea typeface="微软雅黑" charset="0"/>
                        <a:sym typeface="+mn-ea"/>
                      </a:endParaRPr>
                    </a:p>
                    <a:p>
                      <a:pPr algn="ctr">
                        <a:buNone/>
                      </a:pPr>
                      <a:r>
                        <a:rPr lang="zh-CN" altLang="en-US" sz="2000">
                          <a:latin typeface="微软雅黑" charset="0"/>
                          <a:ea typeface="微软雅黑" charset="0"/>
                          <a:sym typeface="+mn-ea"/>
                        </a:rPr>
                        <a:t>❌</a:t>
                      </a:r>
                      <a:endParaRPr lang="en-US" altLang="zh-CN" sz="2000">
                        <a:latin typeface="微软雅黑" charset="0"/>
                        <a:ea typeface="微软雅黑" charset="0"/>
                        <a:sym typeface="+mn-ea"/>
                      </a:endParaRPr>
                    </a:p>
                    <a:p>
                      <a:pPr algn="ctr">
                        <a:buNone/>
                      </a:pPr>
                      <a:r>
                        <a:rPr lang="en-US" altLang="zh-CN" sz="2000">
                          <a:latin typeface="微软雅黑" charset="0"/>
                          <a:ea typeface="微软雅黑" charset="0"/>
                          <a:sym typeface="+mn-ea"/>
                        </a:rPr>
                        <a:t>(</a:t>
                      </a:r>
                      <a:r>
                        <a:rPr lang="en-US" altLang="zh-CN" sz="2000">
                          <a:latin typeface="微软雅黑" charset="0"/>
                          <a:ea typeface="微软雅黑" charset="0"/>
                          <a:sym typeface="+mn-ea"/>
                        </a:rPr>
                        <a:t>Not creative)</a:t>
                      </a:r>
                      <a:endParaRPr lang="zh-CN" altLang="en-US" sz="2000">
                        <a:latin typeface="微软雅黑" charset="0"/>
                        <a:ea typeface="微软雅黑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2000">
                        <a:latin typeface="微软雅黑" charset="0"/>
                        <a:ea typeface="微软雅黑" charset="0"/>
                        <a:cs typeface="微软雅黑" charset="0"/>
                        <a:sym typeface="+mn-ea"/>
                      </a:endParaRPr>
                    </a:p>
                    <a:p>
                      <a:pPr algn="ctr">
                        <a:buNone/>
                      </a:pPr>
                      <a:r>
                        <a:rPr lang="zh-CN" altLang="en-US" sz="2000">
                          <a:latin typeface="微软雅黑" charset="0"/>
                          <a:ea typeface="微软雅黑" charset="0"/>
                          <a:cs typeface="微软雅黑" charset="0"/>
                          <a:sym typeface="+mn-ea"/>
                        </a:rPr>
                        <a:t>☑</a:t>
                      </a:r>
                      <a:endParaRPr lang="en-US" altLang="zh-CN" sz="200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  <a:p>
                      <a:pPr algn="ctr">
                        <a:buNone/>
                      </a:pPr>
                      <a:r>
                        <a:rPr lang="en-US" altLang="zh-CN" sz="2000">
                          <a:latin typeface="微软雅黑" charset="0"/>
                          <a:ea typeface="微软雅黑" charset="0"/>
                          <a:cs typeface="微软雅黑" charset="0"/>
                          <a:sym typeface="+mn-ea"/>
                        </a:rPr>
                        <a:t>(</a:t>
                      </a:r>
                      <a:r>
                        <a:rPr lang="en-US" altLang="zh-CN" sz="2000">
                          <a:latin typeface="微软雅黑" charset="0"/>
                          <a:ea typeface="微软雅黑" charset="0"/>
                          <a:sym typeface="+mn-ea"/>
                        </a:rPr>
                        <a:t>creative</a:t>
                      </a:r>
                      <a:r>
                        <a:rPr lang="en-US" altLang="zh-CN" sz="2000">
                          <a:latin typeface="微软雅黑" charset="0"/>
                          <a:ea typeface="微软雅黑" charset="0"/>
                          <a:cs typeface="微软雅黑" charset="0"/>
                          <a:sym typeface="+mn-ea"/>
                        </a:rPr>
                        <a:t>)</a:t>
                      </a:r>
                      <a:endParaRPr lang="zh-CN" altLang="en-US" sz="2000">
                        <a:latin typeface="微软雅黑" charset="0"/>
                        <a:ea typeface="微软雅黑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latin typeface="微软雅黑" charset="0"/>
                <a:ea typeface="微软雅黑" charset="0"/>
                <a:sym typeface="+mn-ea"/>
              </a:rPr>
              <a:t>Combine Search engine with LLM</a:t>
            </a:r>
            <a:endParaRPr lang="en-US" altLang="zh-CN">
              <a:latin typeface="微软雅黑" charset="0"/>
              <a:ea typeface="微软雅黑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702435"/>
            <a:ext cx="10515600" cy="4474845"/>
          </a:xfrm>
        </p:spPr>
        <p:txBody>
          <a:bodyPr>
            <a:normAutofit lnSpcReduction="20000"/>
          </a:bodyPr>
          <a:p>
            <a:r>
              <a:rPr lang="en-US" altLang="zh-CN">
                <a:latin typeface="微软雅黑" charset="0"/>
                <a:ea typeface="微软雅黑" charset="0"/>
              </a:rPr>
              <a:t>Using searched up-to-date knowledge to enhance LLM</a:t>
            </a:r>
            <a:endParaRPr lang="en-US" altLang="zh-CN">
              <a:latin typeface="微软雅黑" charset="0"/>
              <a:ea typeface="微软雅黑" charset="0"/>
            </a:endParaRPr>
          </a:p>
          <a:p>
            <a:pPr marL="0" indent="0">
              <a:buNone/>
            </a:pPr>
            <a:r>
              <a:rPr lang="zh-CN" altLang="en-US">
                <a:latin typeface="微软雅黑" charset="0"/>
                <a:ea typeface="微软雅黑" charset="0"/>
                <a:sym typeface="+mn-ea"/>
              </a:rPr>
              <a:t>（</a:t>
            </a:r>
            <a:r>
              <a:rPr lang="en-US" altLang="zh-CN">
                <a:latin typeface="微软雅黑" charset="0"/>
                <a:ea typeface="微软雅黑" charset="0"/>
                <a:sym typeface="+mn-ea"/>
              </a:rPr>
              <a:t>e.g. ChatGPT Plug-in</a:t>
            </a:r>
            <a:r>
              <a:rPr lang="zh-CN" altLang="en-US">
                <a:latin typeface="微软雅黑" charset="0"/>
                <a:ea typeface="微软雅黑" charset="0"/>
                <a:sym typeface="+mn-ea"/>
              </a:rPr>
              <a:t>）</a:t>
            </a:r>
            <a:endParaRPr lang="zh-CN" altLang="en-US">
              <a:latin typeface="微软雅黑" charset="0"/>
              <a:ea typeface="微软雅黑" charset="0"/>
            </a:endParaRPr>
          </a:p>
          <a:p>
            <a:endParaRPr lang="en-US" altLang="zh-CN">
              <a:latin typeface="微软雅黑" charset="0"/>
              <a:ea typeface="微软雅黑" charset="0"/>
            </a:endParaRPr>
          </a:p>
          <a:p>
            <a:r>
              <a:rPr lang="en-US" altLang="zh-CN">
                <a:latin typeface="微软雅黑" charset="0"/>
                <a:ea typeface="微软雅黑" charset="0"/>
              </a:rPr>
              <a:t>Using LLM response as a supplyment search result</a:t>
            </a:r>
            <a:endParaRPr lang="en-US" altLang="zh-CN">
              <a:latin typeface="微软雅黑" charset="0"/>
              <a:ea typeface="微软雅黑" charset="0"/>
            </a:endParaRPr>
          </a:p>
          <a:p>
            <a:pPr marL="0" indent="0">
              <a:buNone/>
            </a:pPr>
            <a:r>
              <a:rPr lang="en-US" altLang="zh-CN">
                <a:latin typeface="微软雅黑" charset="0"/>
                <a:ea typeface="微软雅黑" charset="0"/>
              </a:rPr>
              <a:t> (</a:t>
            </a:r>
            <a:r>
              <a:rPr lang="en-US" altLang="zh-CN">
                <a:latin typeface="微软雅黑" charset="0"/>
                <a:ea typeface="微软雅黑" charset="0"/>
                <a:sym typeface="+mn-ea"/>
              </a:rPr>
              <a:t>e.g. Google extension</a:t>
            </a:r>
            <a:r>
              <a:rPr lang="en-US" altLang="zh-CN">
                <a:latin typeface="微软雅黑" charset="0"/>
                <a:ea typeface="微软雅黑" charset="0"/>
              </a:rPr>
              <a:t>)</a:t>
            </a:r>
            <a:endParaRPr lang="en-US" altLang="zh-CN">
              <a:latin typeface="微软雅黑" charset="0"/>
              <a:ea typeface="微软雅黑" charset="0"/>
            </a:endParaRPr>
          </a:p>
          <a:p>
            <a:endParaRPr lang="en-US" altLang="zh-CN">
              <a:latin typeface="微软雅黑" charset="0"/>
              <a:ea typeface="微软雅黑" charset="0"/>
            </a:endParaRPr>
          </a:p>
          <a:p>
            <a:r>
              <a:rPr lang="en-US" altLang="zh-CN">
                <a:latin typeface="微软雅黑" charset="0"/>
                <a:ea typeface="微软雅黑" charset="0"/>
              </a:rPr>
              <a:t>My </a:t>
            </a:r>
            <a:r>
              <a:rPr lang="en-US" altLang="zh-CN">
                <a:latin typeface="微软雅黑" charset="0"/>
                <a:ea typeface="微软雅黑" charset="0"/>
              </a:rPr>
              <a:t>thoughts:</a:t>
            </a:r>
            <a:endParaRPr lang="en-US" altLang="zh-CN">
              <a:latin typeface="微软雅黑" charset="0"/>
              <a:ea typeface="微软雅黑" charset="0"/>
            </a:endParaRPr>
          </a:p>
          <a:p>
            <a:pPr marL="0" indent="0">
              <a:buNone/>
            </a:pPr>
            <a:endParaRPr lang="en-US" altLang="zh-CN">
              <a:latin typeface="微软雅黑" charset="0"/>
              <a:ea typeface="微软雅黑" charset="0"/>
            </a:endParaRPr>
          </a:p>
          <a:p>
            <a:pPr marL="0" indent="0">
              <a:buNone/>
            </a:pPr>
            <a:r>
              <a:rPr lang="en-US" altLang="zh-CN">
                <a:latin typeface="微软雅黑" charset="0"/>
                <a:ea typeface="微软雅黑" charset="0"/>
              </a:rPr>
              <a:t>Build 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  <a:sym typeface="+mn-ea"/>
              </a:rPr>
              <a:t>A Search Engine for LLM Generated Texts</a:t>
            </a: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  <a:latin typeface="+mj-ea"/>
              <a:ea typeface="+mj-ea"/>
            </a:endParaRPr>
          </a:p>
          <a:p>
            <a:pPr marL="0" indent="0">
              <a:buNone/>
            </a:pPr>
            <a:endParaRPr lang="en-US" altLang="zh-CN">
              <a:latin typeface="微软雅黑" charset="0"/>
              <a:ea typeface="微软雅黑" charset="0"/>
            </a:endParaRPr>
          </a:p>
          <a:p>
            <a:endParaRPr lang="en-US" altLang="zh-CN">
              <a:latin typeface="微软雅黑" charset="0"/>
              <a:ea typeface="微软雅黑" charset="0"/>
            </a:endParaRPr>
          </a:p>
          <a:p>
            <a:pPr marL="0" indent="0">
              <a:buNone/>
            </a:pPr>
            <a:endParaRPr lang="zh-CN" altLang="en-US">
              <a:latin typeface="微软雅黑" charset="0"/>
              <a:ea typeface="微软雅黑" charset="0"/>
            </a:endParaRPr>
          </a:p>
          <a:p>
            <a:pPr marL="0" indent="0">
              <a:buNone/>
            </a:pPr>
            <a:endParaRPr lang="zh-CN" altLang="en-US">
              <a:highlight>
                <a:srgbClr val="00FF00"/>
              </a:highlight>
              <a:latin typeface="微软雅黑" charset="0"/>
              <a:ea typeface="微软雅黑" charset="0"/>
            </a:endParaRPr>
          </a:p>
        </p:txBody>
      </p:sp>
      <p:pic>
        <p:nvPicPr>
          <p:cNvPr id="17" name="图片 16" descr="矢量智能对象 副本 3 拷贝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13380000">
            <a:off x="9951085" y="3536950"/>
            <a:ext cx="2748280" cy="43313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>
                <a:latin typeface="微软雅黑" charset="0"/>
                <a:ea typeface="微软雅黑" charset="0"/>
              </a:rPr>
              <a:t>Why we need a 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sym typeface="+mn-ea"/>
              </a:rPr>
              <a:t>Search Engine for LLM?</a:t>
            </a:r>
            <a:endParaRPr lang="en-US" altLang="zh-CN">
              <a:latin typeface="微软雅黑" charset="0"/>
              <a:ea typeface="微软雅黑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>
                <a:latin typeface="微软雅黑" charset="0"/>
                <a:ea typeface="微软雅黑" charset="0"/>
              </a:rPr>
              <a:t>For </a:t>
            </a:r>
            <a:r>
              <a:rPr lang="en-US" altLang="zh-CN">
                <a:latin typeface="微软雅黑" charset="0"/>
                <a:ea typeface="微软雅黑" charset="0"/>
              </a:rPr>
              <a:t>efficiency</a:t>
            </a:r>
            <a:endParaRPr lang="en-US" altLang="zh-CN">
              <a:latin typeface="微软雅黑" charset="0"/>
              <a:ea typeface="微软雅黑" charset="0"/>
            </a:endParaRPr>
          </a:p>
          <a:p>
            <a:pPr lvl="1"/>
            <a:r>
              <a:rPr lang="en-US" altLang="zh-CN">
                <a:latin typeface="微软雅黑" charset="0"/>
                <a:ea typeface="微软雅黑" charset="0"/>
              </a:rPr>
              <a:t>Some queries</a:t>
            </a:r>
            <a:endParaRPr lang="en-US" altLang="zh-CN">
              <a:latin typeface="微软雅黑" charset="0"/>
              <a:ea typeface="微软雅黑" charset="0"/>
            </a:endParaRPr>
          </a:p>
          <a:p>
            <a:pPr marL="457200" lvl="1" indent="0">
              <a:buNone/>
            </a:pPr>
            <a:r>
              <a:rPr lang="en-US" altLang="zh-CN">
                <a:latin typeface="微软雅黑" charset="0"/>
                <a:ea typeface="微软雅黑" charset="0"/>
              </a:rPr>
              <a:t>can be answered</a:t>
            </a:r>
            <a:endParaRPr lang="en-US" altLang="zh-CN">
              <a:latin typeface="微软雅黑" charset="0"/>
              <a:ea typeface="微软雅黑" charset="0"/>
            </a:endParaRPr>
          </a:p>
          <a:p>
            <a:pPr marL="457200" lvl="1" indent="0">
              <a:buNone/>
            </a:pPr>
            <a:r>
              <a:rPr lang="en-US" altLang="zh-CN">
                <a:latin typeface="微软雅黑" charset="0"/>
                <a:ea typeface="微软雅黑" charset="0"/>
              </a:rPr>
              <a:t>by FAQ</a:t>
            </a:r>
            <a:endParaRPr lang="en-US" altLang="zh-CN">
              <a:latin typeface="微软雅黑" charset="0"/>
              <a:ea typeface="微软雅黑" charset="0"/>
            </a:endParaRPr>
          </a:p>
          <a:p>
            <a:endParaRPr lang="en-US" altLang="zh-CN">
              <a:latin typeface="微软雅黑" charset="0"/>
              <a:ea typeface="微软雅黑" charset="0"/>
            </a:endParaRPr>
          </a:p>
          <a:p>
            <a:r>
              <a:rPr lang="en-US" altLang="zh-CN">
                <a:latin typeface="微软雅黑" charset="0"/>
                <a:ea typeface="微软雅黑" charset="0"/>
              </a:rPr>
              <a:t>For exploration</a:t>
            </a:r>
            <a:endParaRPr lang="en-US" altLang="zh-CN">
              <a:latin typeface="微软雅黑" charset="0"/>
              <a:ea typeface="微软雅黑" charset="0"/>
            </a:endParaRPr>
          </a:p>
          <a:p>
            <a:pPr lvl="1"/>
            <a:r>
              <a:rPr lang="en-US" altLang="zh-CN">
                <a:latin typeface="微软雅黑" charset="0"/>
                <a:ea typeface="微软雅黑" charset="0"/>
              </a:rPr>
              <a:t>Provide more </a:t>
            </a:r>
            <a:endParaRPr lang="en-US" altLang="zh-CN">
              <a:latin typeface="微软雅黑" charset="0"/>
              <a:ea typeface="微软雅黑" charset="0"/>
            </a:endParaRPr>
          </a:p>
          <a:p>
            <a:pPr marL="457200" lvl="1" indent="0">
              <a:buNone/>
            </a:pPr>
            <a:r>
              <a:rPr lang="en-US" altLang="zh-CN">
                <a:latin typeface="微软雅黑" charset="0"/>
                <a:ea typeface="微软雅黑" charset="0"/>
              </a:rPr>
              <a:t>related but diverse</a:t>
            </a:r>
            <a:endParaRPr lang="en-US" altLang="zh-CN">
              <a:latin typeface="微软雅黑" charset="0"/>
              <a:ea typeface="微软雅黑" charset="0"/>
            </a:endParaRPr>
          </a:p>
          <a:p>
            <a:pPr marL="457200" lvl="1" indent="0">
              <a:buNone/>
            </a:pPr>
            <a:r>
              <a:rPr lang="en-US" altLang="zh-CN">
                <a:latin typeface="微软雅黑" charset="0"/>
                <a:ea typeface="微软雅黑" charset="0"/>
              </a:rPr>
              <a:t>answers</a:t>
            </a:r>
            <a:endParaRPr lang="en-US" altLang="zh-CN">
              <a:latin typeface="微软雅黑" charset="0"/>
              <a:ea typeface="微软雅黑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rcRect r="1368"/>
          <a:stretch>
            <a:fillRect/>
          </a:stretch>
        </p:blipFill>
        <p:spPr>
          <a:xfrm>
            <a:off x="5006340" y="1523365"/>
            <a:ext cx="7185660" cy="437705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5939790" y="5854700"/>
            <a:ext cx="59035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latin typeface="+mj-ea"/>
                <a:ea typeface="+mj-ea"/>
              </a:rPr>
              <a:t>Proportion of query types for a real Chat system [1]</a:t>
            </a:r>
            <a:endParaRPr lang="en-US" altLang="zh-CN" b="1">
              <a:latin typeface="+mj-ea"/>
              <a:ea typeface="+mj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42875" y="6316345"/>
            <a:ext cx="105156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>
                <a:latin typeface="+mj-ea"/>
                <a:ea typeface="+mj-ea"/>
              </a:rPr>
              <a:t>[1]Song Z, Tang J, Liu T X, et al. XiaoMu: an AI-driven assistant for MOOCs[J]. Science China Information Sciences, Science China Press Beijing, 2021, 64(6): 164101. </a:t>
            </a:r>
            <a:endParaRPr lang="en-US" altLang="zh-CN" sz="1400">
              <a:latin typeface="+mj-ea"/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9" name="文本框 28"/>
          <p:cNvSpPr txBox="1"/>
          <p:nvPr/>
        </p:nvSpPr>
        <p:spPr>
          <a:xfrm>
            <a:off x="368935" y="2374265"/>
            <a:ext cx="2160905" cy="2214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algn="l" defTabSz="914400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380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uLnTx/>
                <a:uFillTx/>
                <a:latin typeface="汉仪细简黑简" panose="00020600040101010101" charset="-122"/>
                <a:ea typeface="汉仪细简黑简" panose="00020600040101010101" charset="-122"/>
                <a:cs typeface="Segoe UI Black" panose="020B0A02040204020203" charset="0"/>
                <a:sym typeface="+mn-ea"/>
              </a:rPr>
              <a:t>02</a:t>
            </a:r>
            <a:endParaRPr lang="en-US" altLang="zh-CN" sz="1380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uLnTx/>
              <a:uFillTx/>
              <a:latin typeface="汉仪细简黑简" panose="00020600040101010101" charset="-122"/>
              <a:ea typeface="汉仪细简黑简" panose="00020600040101010101" charset="-122"/>
              <a:cs typeface="Segoe UI Black" panose="020B0A02040204020203" charset="0"/>
              <a:sym typeface="+mn-ea"/>
            </a:endParaRPr>
          </a:p>
        </p:txBody>
      </p:sp>
      <p:pic>
        <p:nvPicPr>
          <p:cNvPr id="5" name="图片 4" descr="矢量智能对象 副本 3 拷贝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flipH="1">
            <a:off x="7874635" y="55245"/>
            <a:ext cx="4348480" cy="6852285"/>
          </a:xfrm>
          <a:prstGeom prst="rect">
            <a:avLst/>
          </a:prstGeom>
        </p:spPr>
      </p:pic>
      <p:sp>
        <p:nvSpPr>
          <p:cNvPr id="28" name="文本框 27"/>
          <p:cNvSpPr txBox="1"/>
          <p:nvPr/>
        </p:nvSpPr>
        <p:spPr>
          <a:xfrm>
            <a:off x="2821940" y="3358515"/>
            <a:ext cx="3520440" cy="751840"/>
          </a:xfrm>
          <a:prstGeom prst="rect">
            <a:avLst/>
          </a:prstGeom>
          <a:noFill/>
        </p:spPr>
        <p:txBody>
          <a:bodyPr anchor="ctr"/>
          <a:p>
            <a:pPr algn="l" fontAlgn="auto">
              <a:lnSpc>
                <a:spcPct val="200000"/>
              </a:lnSpc>
            </a:pPr>
            <a:r>
              <a:rPr lang="en-US" altLang="zh-CN" sz="240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uLnTx/>
                <a:uFillTx/>
                <a:latin typeface="+mn-ea"/>
                <a:cs typeface="Segoe UI Light" panose="020B0502040204020203" charset="0"/>
                <a:sym typeface="+mn-ea"/>
              </a:rPr>
              <a:t>System Design</a:t>
            </a:r>
            <a:endParaRPr kumimoji="0" lang="en-US" altLang="zh-CN" sz="240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n-ea"/>
              <a:cs typeface="Segoe UI Light" panose="020B0502040204020203" charset="0"/>
              <a:sym typeface="+mn-ea"/>
            </a:endParaRPr>
          </a:p>
          <a:p>
            <a:pPr algn="l" fontAlgn="auto">
              <a:lnSpc>
                <a:spcPct val="200000"/>
              </a:lnSpc>
            </a:pPr>
            <a:endParaRPr lang="en-US" altLang="zh-CN" sz="240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uLnTx/>
              <a:uFillTx/>
              <a:latin typeface="+mn-ea"/>
              <a:cs typeface="Segoe UI Light" panose="020B0502040204020203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ags/tag1.xml><?xml version="1.0" encoding="utf-8"?>
<p:tagLst xmlns:p="http://schemas.openxmlformats.org/presentationml/2006/main">
  <p:tag name="KSO_WM_UNIT_TABLE_BEAUTIFY" val="smartTable{7f3a1891-6fa5-4350-924f-d4a3a944a9c5}"/>
  <p:tag name="TABLE_ENDDRAG_ORIGIN_RECT" val="430*360"/>
  <p:tag name="TABLE_ENDDRAG_RECT" val="18*112*430*360"/>
</p:tagLst>
</file>

<file path=ppt/tags/tag2.xml><?xml version="1.0" encoding="utf-8"?>
<p:tagLst xmlns:p="http://schemas.openxmlformats.org/presentationml/2006/main">
  <p:tag name="KSO_WM_UNIT_TABLE_BEAUTIFY" val="smartTable{00912207-494d-4199-b4c7-850fbcba48f8}"/>
  <p:tag name="TABLE_ENDDRAG_ORIGIN_RECT" val="430*354"/>
  <p:tag name="TABLE_ENDDRAG_RECT" val="66*134*430*354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Franklin Gothic Medium"/>
        <a:ea typeface=""/>
        <a:cs typeface=""/>
        <a:font script="Jpan" typeface="HG創英角ｺﾞｼｯｸUB"/>
        <a:font script="Hang" typeface="HY견고딕"/>
        <a:font script="Hans" typeface="微软雅黑"/>
        <a:font script="Hant" typeface="微軟正黑體"/>
        <a:font script="Arab" typeface="Arial Bold"/>
        <a:font script="Hebr" typeface="Arial Bold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 Bold"/>
        <a:font script="Uigh" typeface="Microsoft Uighur"/>
        <a:font script="Geor" typeface="Sylfaen"/>
      </a:majorFont>
      <a:minorFont>
        <a:latin typeface="Franklin Gothic Medium"/>
        <a:ea typeface=""/>
        <a:cs typeface=""/>
        <a:font script="Jpan" typeface="HG創英角ｺﾞｼｯｸUB"/>
        <a:font script="Hang" typeface="HY견고딕"/>
        <a:font script="Hans" typeface="微软雅黑"/>
        <a:font script="Hant" typeface="微軟正黑體"/>
        <a:font script="Arab" typeface="Arial Bold"/>
        <a:font script="Hebr" typeface="Arial Bold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 Bold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2555</Words>
  <Application>WPS 演示</Application>
  <PresentationFormat>宽屏</PresentationFormat>
  <Paragraphs>254</Paragraphs>
  <Slides>20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38" baseType="lpstr">
      <vt:lpstr>Arial</vt:lpstr>
      <vt:lpstr>宋体</vt:lpstr>
      <vt:lpstr>Wingdings</vt:lpstr>
      <vt:lpstr>微软雅黑</vt:lpstr>
      <vt:lpstr>微软雅黑</vt:lpstr>
      <vt:lpstr>汉仪旗黑</vt:lpstr>
      <vt:lpstr>汉仪细简黑简</vt:lpstr>
      <vt:lpstr>Segoe UI Black</vt:lpstr>
      <vt:lpstr>苹方-简</vt:lpstr>
      <vt:lpstr>Segoe UI Light</vt:lpstr>
      <vt:lpstr>Franklin Gothic Medium</vt:lpstr>
      <vt:lpstr>宋体</vt:lpstr>
      <vt:lpstr>Arial Unicode MS</vt:lpstr>
      <vt:lpstr>Calibri</vt:lpstr>
      <vt:lpstr>Helvetica Neue</vt:lpstr>
      <vt:lpstr>汉仪书宋二KW</vt:lpstr>
      <vt:lpstr>Apple Color Emoji</vt:lpstr>
      <vt:lpstr>Office 主题</vt:lpstr>
      <vt:lpstr>PowerPoint 演示文稿</vt:lpstr>
      <vt:lpstr>PowerPoint 演示文稿</vt:lpstr>
      <vt:lpstr>PowerPoint 演示文稿</vt:lpstr>
      <vt:lpstr>Search engine vs. LLM</vt:lpstr>
      <vt:lpstr>Search engine vs. LLM</vt:lpstr>
      <vt:lpstr>Search engine vs. LLM</vt:lpstr>
      <vt:lpstr>Combine Search engine with LLM</vt:lpstr>
      <vt:lpstr>Why we need a Search Engine for LLM?</vt:lpstr>
      <vt:lpstr>PowerPoint 演示文稿</vt:lpstr>
      <vt:lpstr>Design a Search Engine for LLM</vt:lpstr>
      <vt:lpstr>System Design: 2 Data Sources</vt:lpstr>
      <vt:lpstr>System Design: Data Format</vt:lpstr>
      <vt:lpstr>System Design: Indexing and Ranking</vt:lpstr>
      <vt:lpstr>PowerPoint 演示文稿</vt:lpstr>
      <vt:lpstr>Open Data Details</vt:lpstr>
      <vt:lpstr>API Data from OpenAI</vt:lpstr>
      <vt:lpstr>API Data from OpenAI</vt:lpstr>
      <vt:lpstr>Front-End and Search UI</vt:lpstr>
      <vt:lpstr>Front-End and Search UI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void</dc:creator>
  <cp:lastModifiedBy>涂卡</cp:lastModifiedBy>
  <cp:revision>494</cp:revision>
  <dcterms:created xsi:type="dcterms:W3CDTF">2023-05-22T06:25:26Z</dcterms:created>
  <dcterms:modified xsi:type="dcterms:W3CDTF">2023-05-22T06:25:26Z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2052-4.6.1.7467</vt:lpwstr>
  </property>
  <property fmtid="{D5CDD505-2E9C-101B-9397-08002B2CF9AE}" pid="3" name="ICV">
    <vt:lpwstr>6214EA22C4DDE6E5D60A6B64AC69B73E</vt:lpwstr>
  </property>
</Properties>
</file>